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256" r:id="rId2"/>
    <p:sldId id="269" r:id="rId3"/>
    <p:sldId id="291" r:id="rId4"/>
    <p:sldId id="292" r:id="rId5"/>
    <p:sldId id="289" r:id="rId6"/>
    <p:sldId id="293" r:id="rId7"/>
    <p:sldId id="294" r:id="rId8"/>
    <p:sldId id="295" r:id="rId9"/>
    <p:sldId id="296" r:id="rId10"/>
    <p:sldId id="297" r:id="rId11"/>
    <p:sldId id="298" r:id="rId12"/>
    <p:sldId id="275" r:id="rId13"/>
    <p:sldId id="276" r:id="rId14"/>
    <p:sldId id="277" r:id="rId15"/>
    <p:sldId id="278" r:id="rId16"/>
    <p:sldId id="279" r:id="rId17"/>
    <p:sldId id="280" r:id="rId18"/>
    <p:sldId id="281" r:id="rId19"/>
    <p:sldId id="283" r:id="rId20"/>
    <p:sldId id="284" r:id="rId21"/>
    <p:sldId id="285" r:id="rId22"/>
    <p:sldId id="299" r:id="rId23"/>
    <p:sldId id="300" r:id="rId24"/>
    <p:sldId id="302" r:id="rId25"/>
    <p:sldId id="303" r:id="rId26"/>
    <p:sldId id="305" r:id="rId27"/>
    <p:sldId id="304" r:id="rId28"/>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87621" autoAdjust="0"/>
  </p:normalViewPr>
  <p:slideViewPr>
    <p:cSldViewPr>
      <p:cViewPr varScale="1">
        <p:scale>
          <a:sx n="106" d="100"/>
          <a:sy n="106" d="100"/>
        </p:scale>
        <p:origin x="-222" y="-8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7/24/2012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lIns="89730" tIns="44865" rIns="89730" bIns="44865">
            <a:normAutofit/>
          </a:bodyPr>
          <a:lstStyle/>
          <a:p>
            <a:pPr marL="365739" indent="-256018" algn="just">
              <a:lnSpc>
                <a:spcPct val="110000"/>
              </a:lnSpc>
              <a:buFont typeface="Wingdings 3"/>
              <a:buChar char=""/>
              <a:defRPr/>
            </a:pPr>
            <a:r>
              <a:rPr lang="en-US" b="1" dirty="0" smtClean="0"/>
              <a:t>Economy: </a:t>
            </a:r>
            <a:r>
              <a:rPr lang="en-US" dirty="0" smtClean="0"/>
              <a:t>Economic activity should serve the common good, be self renewing and build local assets for sustainability</a:t>
            </a:r>
          </a:p>
          <a:p>
            <a:pPr marL="365739" indent="-256018" algn="just">
              <a:lnSpc>
                <a:spcPct val="110000"/>
              </a:lnSpc>
              <a:buFont typeface="Wingdings 3"/>
              <a:buChar char=""/>
              <a:defRPr/>
            </a:pPr>
            <a:r>
              <a:rPr lang="en-US" b="1" dirty="0" smtClean="0"/>
              <a:t>Ecology</a:t>
            </a:r>
            <a:r>
              <a:rPr lang="en-US" dirty="0" smtClean="0"/>
              <a:t>: Urban development is associated with various human activities such as industrial, human settlements, agriculture etc these impact differently on the natural habitat, they should therefore be controlled, guided and limited to ensure sustainability of the natural ecological assets within our cities for sustainable urban development.</a:t>
            </a:r>
          </a:p>
          <a:p>
            <a:pPr marL="365739" indent="-256018" algn="just">
              <a:lnSpc>
                <a:spcPct val="110000"/>
              </a:lnSpc>
              <a:buFont typeface="Wingdings 3"/>
              <a:buChar char=""/>
              <a:defRPr/>
            </a:pPr>
            <a:r>
              <a:rPr lang="en-US" b="1" dirty="0" smtClean="0"/>
              <a:t>Equity: </a:t>
            </a:r>
            <a:r>
              <a:rPr lang="en-US" dirty="0" smtClean="0"/>
              <a:t>Full participation of all stake holders in decision making is prerequisite for sustainable development, this can be achieved through good urban governance.</a:t>
            </a:r>
          </a:p>
          <a:p>
            <a:pPr>
              <a:defRPr/>
            </a:pPr>
            <a:endParaRPr lang="en-US" dirty="0"/>
          </a:p>
        </p:txBody>
      </p:sp>
      <p:sp>
        <p:nvSpPr>
          <p:cNvPr id="26628" name="Slide Number Placeholder 3"/>
          <p:cNvSpPr>
            <a:spLocks noGrp="1"/>
          </p:cNvSpPr>
          <p:nvPr>
            <p:ph type="sldNum" sz="quarter" idx="5"/>
          </p:nvPr>
        </p:nvSpPr>
        <p:spPr>
          <a:noFill/>
        </p:spPr>
        <p:txBody>
          <a:bodyPr lIns="89730" tIns="44865" rIns="89730" bIns="44865"/>
          <a:lstStyle/>
          <a:p>
            <a:fld id="{C8A97F6A-61A2-404F-954D-1985957E5061}"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lIns="89730" tIns="44865" rIns="89730" bIns="44865"/>
          <a:lstStyle/>
          <a:p>
            <a:r>
              <a:rPr lang="en-US" dirty="0" smtClean="0">
                <a:latin typeface="Arial" pitchFamily="34" charset="0"/>
                <a:cs typeface="Arial" pitchFamily="34" charset="0"/>
              </a:rPr>
              <a:t>Uganda has largely experienced organic urban growth as opposed to planned urban development. Urban growth refers to </a:t>
            </a:r>
            <a:r>
              <a:rPr lang="en-US" sz="1400" dirty="0" smtClean="0">
                <a:latin typeface="Arial" pitchFamily="34" charset="0"/>
                <a:cs typeface="Arial" pitchFamily="34" charset="0"/>
              </a:rPr>
              <a:t>i</a:t>
            </a:r>
            <a:r>
              <a:rPr lang="en-US" dirty="0" smtClean="0">
                <a:latin typeface="Arial" pitchFamily="34" charset="0"/>
                <a:cs typeface="Arial" pitchFamily="34" charset="0"/>
              </a:rPr>
              <a:t>ncrease in population size and physical developments of an urban centre while  urban development refers to </a:t>
            </a:r>
          </a:p>
        </p:txBody>
      </p:sp>
      <p:sp>
        <p:nvSpPr>
          <p:cNvPr id="29700" name="Slide Number Placeholder 3"/>
          <p:cNvSpPr>
            <a:spLocks noGrp="1"/>
          </p:cNvSpPr>
          <p:nvPr>
            <p:ph type="sldNum" sz="quarter" idx="5"/>
          </p:nvPr>
        </p:nvSpPr>
        <p:spPr>
          <a:noFill/>
        </p:spPr>
        <p:txBody>
          <a:bodyPr lIns="89730" tIns="44865" rIns="89730" bIns="44865"/>
          <a:lstStyle/>
          <a:p>
            <a:fld id="{0CB5E985-E719-49EB-B7DA-650576254221}"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33BB887-6967-4D90-8E5B-2BD7FACAF3E5}" type="slidenum">
              <a:rPr lang="en-US" smtClean="0"/>
              <a:pPr/>
              <a:t>8</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Here are some visual examples of how well-designed density can transform neighborhoods.  </a:t>
            </a:r>
          </a:p>
          <a:p>
            <a:pPr eaLnBrk="1" hangingPunct="1"/>
            <a:endParaRPr lang="en-US" smtClean="0"/>
          </a:p>
          <a:p>
            <a:pPr eaLnBrk="1" hangingPunct="1"/>
            <a:r>
              <a:rPr lang="en-US" b="1" smtClean="0"/>
              <a:t>CLICK TO NEXT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DBF2463-D79E-401D-9E0F-430E980C6B80}" type="slidenum">
              <a:rPr lang="en-US" smtClean="0"/>
              <a:pPr/>
              <a:t>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latin typeface="Helvetica" charset="0"/>
              </a:rPr>
              <a:t>Just look at what we can create if we do this right.  </a:t>
            </a:r>
          </a:p>
          <a:p>
            <a:pPr eaLnBrk="1" hangingPunct="1"/>
            <a:endParaRPr lang="en-US" smtClean="0">
              <a:latin typeface="Helvetica" charset="0"/>
            </a:endParaRPr>
          </a:p>
          <a:p>
            <a:pPr eaLnBrk="1" hangingPunct="1"/>
            <a:r>
              <a:rPr lang="en-US" b="1" smtClean="0">
                <a:latin typeface="Helvetica" charset="0"/>
              </a:rPr>
              <a:t>CLICK  TO START TRANSITION</a:t>
            </a:r>
          </a:p>
          <a:p>
            <a:pPr eaLnBrk="1" hangingPunct="1"/>
            <a:endParaRPr lang="en-US" smtClean="0">
              <a:latin typeface="Helvetica" charset="0"/>
            </a:endParaRPr>
          </a:p>
          <a:p>
            <a:pPr eaLnBrk="1" hangingPunct="1"/>
            <a:r>
              <a:rPr lang="en-US" smtClean="0">
                <a:latin typeface="Helvetica" charset="0"/>
              </a:rPr>
              <a:t>We can create new commercial centers </a:t>
            </a:r>
          </a:p>
          <a:p>
            <a:pPr eaLnBrk="1" hangingPunct="1"/>
            <a:endParaRPr lang="en-US" smtClean="0">
              <a:latin typeface="Helvetica" charset="0"/>
            </a:endParaRPr>
          </a:p>
          <a:p>
            <a:pPr eaLnBrk="1" hangingPunct="1"/>
            <a:r>
              <a:rPr lang="en-US" b="1" smtClean="0">
                <a:latin typeface="Helvetica" charset="0"/>
              </a:rPr>
              <a:t>CLICK TO NEXT SLIDE WHEN TRANSITION COMPLETE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C10C414-2C1C-4F14-AF9E-1C5770EAEDC8}" type="slidenum">
              <a:rPr lang="en-US" smtClean="0"/>
              <a:pPr/>
              <a:t>10</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latin typeface="Helvetica" charset="0"/>
              </a:rPr>
              <a:t>We can create new transit-oriented areas.</a:t>
            </a:r>
          </a:p>
          <a:p>
            <a:pPr eaLnBrk="1" hangingPunct="1"/>
            <a:endParaRPr lang="en-US" smtClean="0">
              <a:latin typeface="Helvetica" charset="0"/>
            </a:endParaRPr>
          </a:p>
          <a:p>
            <a:pPr eaLnBrk="1" hangingPunct="1"/>
            <a:r>
              <a:rPr lang="en-US" b="1" smtClean="0">
                <a:latin typeface="Helvetica" charset="0"/>
              </a:rPr>
              <a:t>CLICK TO BEGIN TRANSITION</a:t>
            </a:r>
          </a:p>
          <a:p>
            <a:pPr eaLnBrk="1" hangingPunct="1"/>
            <a:endParaRPr lang="en-US" b="1" smtClean="0">
              <a:latin typeface="Helvetica" charset="0"/>
            </a:endParaRPr>
          </a:p>
          <a:p>
            <a:pPr eaLnBrk="1" hangingPunct="1"/>
            <a:r>
              <a:rPr lang="en-US" b="1" smtClean="0">
                <a:latin typeface="Helvetica" charset="0"/>
              </a:rPr>
              <a:t>CLICK TO NEXT SLIDE WHEN TRANSITION COMPLETE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D8318B3-95BE-41F2-AC86-E367302EB136}" type="slidenum">
              <a:rPr lang="en-US" smtClean="0"/>
              <a:pPr/>
              <a:t>11</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And we can reclaim underused industrial areas.</a:t>
            </a:r>
          </a:p>
          <a:p>
            <a:pPr eaLnBrk="1" hangingPunct="1"/>
            <a:endParaRPr lang="en-US" smtClean="0"/>
          </a:p>
          <a:p>
            <a:pPr eaLnBrk="1" hangingPunct="1"/>
            <a:r>
              <a:rPr lang="en-US" b="1" smtClean="0"/>
              <a:t>CLICK TO BEGIN TRANSFORMATION</a:t>
            </a:r>
          </a:p>
          <a:p>
            <a:pPr eaLnBrk="1" hangingPunct="1"/>
            <a:endParaRPr lang="en-US" b="1" smtClean="0"/>
          </a:p>
          <a:p>
            <a:pPr eaLnBrk="1" hangingPunct="1"/>
            <a:r>
              <a:rPr lang="en-US" b="1" smtClean="0"/>
              <a:t>CLICK TO NEXT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extLst/>
          </a:lstStyle>
          <a:p>
            <a:pPr algn="ctr"/>
            <a:fld id="{047E157E-8DCB-4F70-A0AF-5EB586A91DD4}" type="datetime1">
              <a:rPr lang="en-US" smtClean="0">
                <a:solidFill>
                  <a:srgbClr val="FFFFFF"/>
                </a:solidFill>
              </a:rPr>
              <a:pPr algn="ctr"/>
              <a:t>7/24/2012</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a:defRPr cap="all" baseline="0"/>
            </a:lvl1pPr>
            <a:extLst/>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3" name="Rectangle 2"/>
          <p:cNvSpPr>
            <a:spLocks noGrp="1"/>
          </p:cNvSpPr>
          <p:nvPr>
            <p:ph type="dt" sz="half" idx="10"/>
          </p:nvPr>
        </p:nvSpPr>
        <p:spPr/>
        <p:txBody>
          <a:bodyPr/>
          <a:lstStyle>
            <a:extLst/>
          </a:lstStyle>
          <a:p>
            <a:fld id="{E4606EA6-EFEA-4C30-9264-4F9291A5780D}" type="datetime1">
              <a:rPr lang="en-US" smtClean="0"/>
              <a:pPr/>
              <a:t>7/24/2012</a:t>
            </a:fld>
            <a:endParaRPr lang="en-US"/>
          </a:p>
        </p:txBody>
      </p:sp>
      <p:sp>
        <p:nvSpPr>
          <p:cNvPr id="4" name="Rectangle 3"/>
          <p:cNvSpPr>
            <a:spLocks noGrp="1"/>
          </p:cNvSpPr>
          <p:nvPr>
            <p:ph type="ftr" sz="quarter" idx="11"/>
          </p:nvPr>
        </p:nvSpPr>
        <p:spPr/>
        <p:txBody>
          <a:bodyPr/>
          <a:lstStyle>
            <a:extLst/>
          </a:lstStyle>
          <a:p>
            <a:endParaRPr lang="en-US"/>
          </a:p>
        </p:txBody>
      </p:sp>
      <p:sp>
        <p:nvSpPr>
          <p:cNvPr id="5" name="Rectangle 4"/>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hasCustomPrompt="1"/>
          </p:nvPr>
        </p:nvSpPr>
        <p:spPr>
          <a:xfrm>
            <a:off x="1371600" y="1200150"/>
            <a:ext cx="7620000" cy="742950"/>
          </a:xfrm>
        </p:spPr>
        <p:txBody>
          <a:bodyPr/>
          <a:lstStyle>
            <a:lvl1pPr algn="l">
              <a:buNone/>
              <a:defRPr sz="4400" b="0" cap="none">
                <a:solidFill>
                  <a:srgbClr val="FFFFFF"/>
                </a:solidFill>
              </a:defRPr>
            </a:lvl1pPr>
            <a:extLst/>
          </a:lstStyle>
          <a:p>
            <a:r>
              <a:rPr lang="en-US" dirty="0" smtClean="0"/>
              <a:t>Click to edit master title style</a:t>
            </a:r>
            <a:endParaRPr lang="en-US" dirty="0"/>
          </a:p>
        </p:txBody>
      </p:sp>
      <p:sp>
        <p:nvSpPr>
          <p:cNvPr id="12" name="Date Placeholder 11"/>
          <p:cNvSpPr>
            <a:spLocks noGrp="1"/>
          </p:cNvSpPr>
          <p:nvPr>
            <p:ph type="dt" sz="half" idx="10"/>
          </p:nvPr>
        </p:nvSpPr>
        <p:spPr/>
        <p:txBody>
          <a:bodyPr/>
          <a:lstStyle>
            <a:extLst/>
          </a:lstStyle>
          <a:p>
            <a:fld id="{6FCF9F07-3BC7-4570-B054-79111B0A380C}" type="datetime1">
              <a:rPr lang="en-US" smtClean="0"/>
              <a:pPr/>
              <a:t>7/24/2012</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extLst/>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extLst/>
          </a:lstStyle>
          <a:p>
            <a:fld id="{E4606EA6-EFEA-4C30-9264-4F9291A5780D}" type="datetime1">
              <a:rPr lang="en-US" smtClean="0"/>
              <a:pPr/>
              <a:t>7/24/2012</a:t>
            </a:fld>
            <a:endParaRPr lang="en-U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a:defRPr/>
            </a:lvl1pPr>
            <a:extLst/>
          </a:lstStyle>
          <a:p>
            <a:r>
              <a:rPr lang="en-US" smtClean="0"/>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extLst/>
          </a:lstStyle>
          <a:p>
            <a:fld id="{E4606EA6-EFEA-4C30-9264-4F9291A5780D}" type="datetime1">
              <a:rPr lang="en-US" smtClean="0"/>
              <a:pPr/>
              <a:t>7/24/2012</a:t>
            </a:fld>
            <a:endParaRPr lang="en-U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extLst/>
          </a:lstStyle>
          <a:p>
            <a:endParaRPr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6DFADB5D-B7A0-47E3-AD2D-B1A6F8614213}" type="datetime1">
              <a:rPr lang="en-US" smtClean="0"/>
              <a:pPr/>
              <a:t>7/24/2012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lang="en-US" smtClean="0"/>
              <a:pPr/>
              <a:t>7/24/2012</a:t>
            </a:fld>
            <a:endParaRPr lang="en-US"/>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a:buNone/>
              <a:defRPr sz="4200" b="0"/>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F49A8198-4617-485E-9585-4840B69DBBA6}" type="datetime1">
              <a:rPr lang="en-US" smtClean="0"/>
              <a:pPr/>
              <a:t>7/24/2012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extLst/>
          </a:lstStyle>
          <a:p>
            <a:r>
              <a:rPr lang="en-US" smtClean="0"/>
              <a:t>Click icon to add picture</a:t>
            </a:r>
            <a:endParaRPr lang="en-US"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smtClean="0"/>
              <a:t>Click to edit Master title style</a:t>
            </a:r>
            <a:endParaRPr lang="en-US"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Date Placeholder 11"/>
          <p:cNvSpPr>
            <a:spLocks noGrp="1"/>
          </p:cNvSpPr>
          <p:nvPr>
            <p:ph type="dt" sz="half" idx="10"/>
          </p:nvPr>
        </p:nvSpPr>
        <p:spPr>
          <a:xfrm>
            <a:off x="6248400" y="4686300"/>
            <a:ext cx="2667000" cy="273844"/>
          </a:xfrm>
        </p:spPr>
        <p:txBody>
          <a:bodyPr rtlCol="0"/>
          <a:lstStyle>
            <a:extLst/>
          </a:lstStyle>
          <a:p>
            <a:fld id="{E4606EA6-EFEA-4C30-9264-4F9291A5780D}" type="datetime1">
              <a:rPr lang="en-US" smtClean="0"/>
              <a:pPr/>
              <a:t>7/24/2012</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a:defRPr sz="1400">
                <a:solidFill>
                  <a:schemeClr val="tx2"/>
                </a:solidFill>
              </a:defRPr>
            </a:lvl1pPr>
            <a:extLst/>
          </a:lstStyle>
          <a:p>
            <a:fld id="{E4606EA6-EFEA-4C30-9264-4F9291A5780D}" type="datetime1">
              <a:rPr lang="en-US" smtClean="0"/>
              <a:pPr/>
              <a:t>7/24/2012</a:t>
            </a:fld>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a:defRPr sz="1400">
                <a:solidFill>
                  <a:schemeClr val="tx2"/>
                </a:solidFill>
              </a:defRPr>
            </a:lvl1pPr>
            <a:extLst/>
          </a:lstStyle>
          <a:p>
            <a:pPr algn="r"/>
            <a:endParaRPr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a:defRPr sz="1400" b="1">
                <a:solidFill>
                  <a:srgbClr val="FFFFFF"/>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hyperlink" Target="Role%20of%20Urban%20Sector%20in%20Wealth%20Creation.ppt"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Urban%20Chaos.ppt"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Compact%20Cities.ppt" TargetMode="External"/><Relationship Id="rId2" Type="http://schemas.openxmlformats.org/officeDocument/2006/relationships/hyperlink" Target="Settlement%20Pattern.ppt" TargetMode="External"/><Relationship Id="rId1" Type="http://schemas.openxmlformats.org/officeDocument/2006/relationships/slideLayout" Target="../slideLayouts/slideLayout10.xml"/><Relationship Id="rId4" Type="http://schemas.openxmlformats.org/officeDocument/2006/relationships/hyperlink" Target="Smart%20Growth.pp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Urbanization%20Trends.ppt"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Fight%20Corruption.ppt" TargetMode="External"/><Relationship Id="rId4" Type="http://schemas.openxmlformats.org/officeDocument/2006/relationships/hyperlink" Target="Urban%20Growth.pp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lang="en-US" dirty="0" smtClean="0"/>
              <a:t>Towards Sustainable urban development</a:t>
            </a:r>
            <a:endParaRPr lang="en-US" dirty="0"/>
          </a:p>
        </p:txBody>
      </p:sp>
      <p:sp>
        <p:nvSpPr>
          <p:cNvPr id="5" name="Rectangle 4"/>
          <p:cNvSpPr>
            <a:spLocks noGrp="1"/>
          </p:cNvSpPr>
          <p:nvPr>
            <p:ph type="subTitle" idx="1"/>
          </p:nvPr>
        </p:nvSpPr>
        <p:spPr/>
        <p:txBody>
          <a:bodyPr>
            <a:normAutofit fontScale="62500" lnSpcReduction="20000"/>
          </a:bodyPr>
          <a:lstStyle>
            <a:extLst/>
          </a:lstStyle>
          <a:p>
            <a:r>
              <a:rPr lang="en-US" dirty="0" smtClean="0"/>
              <a:t>Present by Samuel </a:t>
            </a:r>
            <a:r>
              <a:rPr lang="en-US" dirty="0" err="1" smtClean="0"/>
              <a:t>Mabala</a:t>
            </a:r>
            <a:r>
              <a:rPr lang="en-US" dirty="0" smtClean="0"/>
              <a:t>, Commissioner for Urban Development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a:xfrm>
            <a:off x="533400" y="133350"/>
            <a:ext cx="7696200" cy="857250"/>
          </a:xfrm>
        </p:spPr>
        <p:txBody>
          <a:bodyPr>
            <a:normAutofit fontScale="90000"/>
          </a:bodyPr>
          <a:lstStyle/>
          <a:p>
            <a:pPr eaLnBrk="1" hangingPunct="1"/>
            <a:r>
              <a:rPr lang="en-US" dirty="0" smtClean="0"/>
              <a:t>Redeveloping Transit-Oriented Areas</a:t>
            </a:r>
          </a:p>
        </p:txBody>
      </p:sp>
      <p:pic>
        <p:nvPicPr>
          <p:cNvPr id="125955" name="Picture 3"/>
          <p:cNvPicPr>
            <a:picLocks noChangeAspect="1" noChangeArrowheads="1"/>
          </p:cNvPicPr>
          <p:nvPr/>
        </p:nvPicPr>
        <p:blipFill>
          <a:blip r:embed="rId3" cstate="print"/>
          <a:srcRect/>
          <a:stretch>
            <a:fillRect/>
          </a:stretch>
        </p:blipFill>
        <p:spPr bwMode="auto">
          <a:xfrm>
            <a:off x="0" y="1371600"/>
            <a:ext cx="9144000" cy="3340894"/>
          </a:xfrm>
          <a:prstGeom prst="rect">
            <a:avLst/>
          </a:prstGeom>
          <a:noFill/>
          <a:ln w="9525">
            <a:noFill/>
            <a:miter lim="800000"/>
            <a:headEnd/>
            <a:tailEnd/>
          </a:ln>
        </p:spPr>
      </p:pic>
      <p:pic>
        <p:nvPicPr>
          <p:cNvPr id="125958" name="Picture 6"/>
          <p:cNvPicPr>
            <a:picLocks noChangeAspect="1" noChangeArrowheads="1"/>
          </p:cNvPicPr>
          <p:nvPr/>
        </p:nvPicPr>
        <p:blipFill>
          <a:blip r:embed="rId4" cstate="print"/>
          <a:srcRect/>
          <a:stretch>
            <a:fillRect/>
          </a:stretch>
        </p:blipFill>
        <p:spPr bwMode="auto">
          <a:xfrm>
            <a:off x="0" y="1371600"/>
            <a:ext cx="9144000" cy="3340894"/>
          </a:xfrm>
          <a:prstGeom prst="rect">
            <a:avLst/>
          </a:prstGeom>
          <a:noFill/>
          <a:ln w="9525">
            <a:noFill/>
            <a:miter lim="800000"/>
            <a:headEnd/>
            <a:tailEnd/>
          </a:ln>
        </p:spPr>
      </p:pic>
      <p:pic>
        <p:nvPicPr>
          <p:cNvPr id="125959" name="Picture 7"/>
          <p:cNvPicPr>
            <a:picLocks noChangeAspect="1" noChangeArrowheads="1"/>
          </p:cNvPicPr>
          <p:nvPr/>
        </p:nvPicPr>
        <p:blipFill>
          <a:blip r:embed="rId5" cstate="print"/>
          <a:srcRect/>
          <a:stretch>
            <a:fillRect/>
          </a:stretch>
        </p:blipFill>
        <p:spPr bwMode="auto">
          <a:xfrm>
            <a:off x="0" y="1371600"/>
            <a:ext cx="9144000" cy="3340894"/>
          </a:xfrm>
          <a:prstGeom prst="rect">
            <a:avLst/>
          </a:prstGeom>
          <a:noFill/>
          <a:ln w="9525">
            <a:noFill/>
            <a:miter lim="800000"/>
            <a:headEnd/>
            <a:tailEnd/>
          </a:ln>
        </p:spPr>
      </p:pic>
      <p:pic>
        <p:nvPicPr>
          <p:cNvPr id="125960" name="Picture 8"/>
          <p:cNvPicPr>
            <a:picLocks noChangeAspect="1" noChangeArrowheads="1"/>
          </p:cNvPicPr>
          <p:nvPr/>
        </p:nvPicPr>
        <p:blipFill>
          <a:blip r:embed="rId6" cstate="print"/>
          <a:srcRect/>
          <a:stretch>
            <a:fillRect/>
          </a:stretch>
        </p:blipFill>
        <p:spPr bwMode="auto">
          <a:xfrm>
            <a:off x="0" y="1371600"/>
            <a:ext cx="9144000" cy="334089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dissolve">
                                      <p:cBhvr>
                                        <p:cTn id="7" dur="1000"/>
                                        <p:tgtEl>
                                          <p:spTgt spid="125955"/>
                                        </p:tgtEl>
                                      </p:cBhvr>
                                    </p:animEffect>
                                  </p:childTnLst>
                                </p:cTn>
                              </p:par>
                            </p:childTnLst>
                          </p:cTn>
                        </p:par>
                        <p:par>
                          <p:cTn id="8" fill="hold">
                            <p:stCondLst>
                              <p:cond delay="1000"/>
                            </p:stCondLst>
                            <p:childTnLst>
                              <p:par>
                                <p:cTn id="9" presetID="9" presetClass="entr" presetSubtype="0" fill="hold" nodeType="afterEffect">
                                  <p:stCondLst>
                                    <p:cond delay="1000"/>
                                  </p:stCondLst>
                                  <p:childTnLst>
                                    <p:set>
                                      <p:cBhvr>
                                        <p:cTn id="10" dur="1" fill="hold">
                                          <p:stCondLst>
                                            <p:cond delay="0"/>
                                          </p:stCondLst>
                                        </p:cTn>
                                        <p:tgtEl>
                                          <p:spTgt spid="125958"/>
                                        </p:tgtEl>
                                        <p:attrNameLst>
                                          <p:attrName>style.visibility</p:attrName>
                                        </p:attrNameLst>
                                      </p:cBhvr>
                                      <p:to>
                                        <p:strVal val="visible"/>
                                      </p:to>
                                    </p:set>
                                    <p:animEffect transition="in" filter="dissolve">
                                      <p:cBhvr>
                                        <p:cTn id="11" dur="1000"/>
                                        <p:tgtEl>
                                          <p:spTgt spid="125958"/>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25959"/>
                                        </p:tgtEl>
                                        <p:attrNameLst>
                                          <p:attrName>style.visibility</p:attrName>
                                        </p:attrNameLst>
                                      </p:cBhvr>
                                      <p:to>
                                        <p:strVal val="visible"/>
                                      </p:to>
                                    </p:set>
                                    <p:animEffect transition="in" filter="dissolve">
                                      <p:cBhvr>
                                        <p:cTn id="15" dur="1000"/>
                                        <p:tgtEl>
                                          <p:spTgt spid="125959"/>
                                        </p:tgtEl>
                                      </p:cBhvr>
                                    </p:animEffect>
                                  </p:childTnLst>
                                </p:cTn>
                              </p:par>
                            </p:childTnLst>
                          </p:cTn>
                        </p:par>
                        <p:par>
                          <p:cTn id="16" fill="hold">
                            <p:stCondLst>
                              <p:cond delay="5000"/>
                            </p:stCondLst>
                            <p:childTnLst>
                              <p:par>
                                <p:cTn id="17" presetID="9" presetClass="entr" presetSubtype="0" fill="hold" nodeType="afterEffect">
                                  <p:stCondLst>
                                    <p:cond delay="1000"/>
                                  </p:stCondLst>
                                  <p:childTnLst>
                                    <p:set>
                                      <p:cBhvr>
                                        <p:cTn id="18" dur="1" fill="hold">
                                          <p:stCondLst>
                                            <p:cond delay="0"/>
                                          </p:stCondLst>
                                        </p:cTn>
                                        <p:tgtEl>
                                          <p:spTgt spid="125960"/>
                                        </p:tgtEl>
                                        <p:attrNameLst>
                                          <p:attrName>style.visibility</p:attrName>
                                        </p:attrNameLst>
                                      </p:cBhvr>
                                      <p:to>
                                        <p:strVal val="visible"/>
                                      </p:to>
                                    </p:set>
                                    <p:animEffect transition="in" filter="dissolve">
                                      <p:cBhvr>
                                        <p:cTn id="19" dur="10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
          <p:cNvSpPr>
            <a:spLocks noGrp="1" noChangeArrowheads="1"/>
          </p:cNvSpPr>
          <p:nvPr>
            <p:ph type="title"/>
          </p:nvPr>
        </p:nvSpPr>
        <p:spPr>
          <a:xfrm>
            <a:off x="457200" y="209550"/>
            <a:ext cx="6934200" cy="857250"/>
          </a:xfrm>
        </p:spPr>
        <p:txBody>
          <a:bodyPr>
            <a:normAutofit/>
          </a:bodyPr>
          <a:lstStyle/>
          <a:p>
            <a:pPr eaLnBrk="1" hangingPunct="1"/>
            <a:r>
              <a:rPr lang="en-US" dirty="0" smtClean="0"/>
              <a:t>Redeveloping Industrial Sites</a:t>
            </a:r>
          </a:p>
        </p:txBody>
      </p:sp>
      <p:pic>
        <p:nvPicPr>
          <p:cNvPr id="138255" name="Picture 15"/>
          <p:cNvPicPr>
            <a:picLocks noChangeAspect="1" noChangeArrowheads="1"/>
          </p:cNvPicPr>
          <p:nvPr/>
        </p:nvPicPr>
        <p:blipFill>
          <a:blip r:embed="rId3" cstate="print">
            <a:lum bright="6000"/>
          </a:blip>
          <a:srcRect/>
          <a:stretch>
            <a:fillRect/>
          </a:stretch>
        </p:blipFill>
        <p:spPr bwMode="auto">
          <a:xfrm>
            <a:off x="0" y="1212056"/>
            <a:ext cx="9144000" cy="3931444"/>
          </a:xfrm>
          <a:prstGeom prst="rect">
            <a:avLst/>
          </a:prstGeom>
          <a:noFill/>
          <a:ln w="9525">
            <a:noFill/>
            <a:miter lim="800000"/>
            <a:headEnd/>
            <a:tailEnd/>
          </a:ln>
        </p:spPr>
      </p:pic>
      <p:pic>
        <p:nvPicPr>
          <p:cNvPr id="138256" name="Picture 16"/>
          <p:cNvPicPr>
            <a:picLocks noChangeArrowheads="1"/>
          </p:cNvPicPr>
          <p:nvPr/>
        </p:nvPicPr>
        <p:blipFill>
          <a:blip r:embed="rId4" cstate="print">
            <a:lum bright="6000"/>
          </a:blip>
          <a:srcRect/>
          <a:stretch>
            <a:fillRect/>
          </a:stretch>
        </p:blipFill>
        <p:spPr bwMode="auto">
          <a:xfrm>
            <a:off x="6351" y="1219201"/>
            <a:ext cx="9140825" cy="3927872"/>
          </a:xfrm>
          <a:prstGeom prst="rect">
            <a:avLst/>
          </a:prstGeom>
          <a:noFill/>
          <a:ln w="9525">
            <a:noFill/>
            <a:miter lim="800000"/>
            <a:headEnd/>
            <a:tailEnd/>
          </a:ln>
        </p:spPr>
      </p:pic>
      <p:pic>
        <p:nvPicPr>
          <p:cNvPr id="138257" name="Picture 17"/>
          <p:cNvPicPr>
            <a:picLocks noChangeAspect="1" noChangeArrowheads="1"/>
          </p:cNvPicPr>
          <p:nvPr/>
        </p:nvPicPr>
        <p:blipFill>
          <a:blip r:embed="rId5" cstate="print">
            <a:lum bright="6000"/>
          </a:blip>
          <a:srcRect/>
          <a:stretch>
            <a:fillRect/>
          </a:stretch>
        </p:blipFill>
        <p:spPr bwMode="auto">
          <a:xfrm>
            <a:off x="6351" y="1216819"/>
            <a:ext cx="9140825" cy="3930254"/>
          </a:xfrm>
          <a:prstGeom prst="rect">
            <a:avLst/>
          </a:prstGeom>
          <a:noFill/>
          <a:ln w="9525">
            <a:noFill/>
            <a:miter lim="800000"/>
            <a:headEnd/>
            <a:tailEnd/>
          </a:ln>
        </p:spPr>
      </p:pic>
      <p:pic>
        <p:nvPicPr>
          <p:cNvPr id="138258" name="Picture 18"/>
          <p:cNvPicPr>
            <a:picLocks noChangeAspect="1" noChangeArrowheads="1"/>
          </p:cNvPicPr>
          <p:nvPr/>
        </p:nvPicPr>
        <p:blipFill>
          <a:blip r:embed="rId6" cstate="print">
            <a:lum bright="6000"/>
          </a:blip>
          <a:srcRect/>
          <a:stretch>
            <a:fillRect/>
          </a:stretch>
        </p:blipFill>
        <p:spPr bwMode="auto">
          <a:xfrm>
            <a:off x="6351" y="1216819"/>
            <a:ext cx="9140825" cy="3930254"/>
          </a:xfrm>
          <a:prstGeom prst="rect">
            <a:avLst/>
          </a:prstGeom>
          <a:noFill/>
          <a:ln w="9525">
            <a:noFill/>
            <a:miter lim="800000"/>
            <a:headEnd/>
            <a:tailEnd/>
          </a:ln>
        </p:spPr>
      </p:pic>
      <p:pic>
        <p:nvPicPr>
          <p:cNvPr id="138259" name="Picture 19"/>
          <p:cNvPicPr>
            <a:picLocks noChangeAspect="1" noChangeArrowheads="1"/>
          </p:cNvPicPr>
          <p:nvPr/>
        </p:nvPicPr>
        <p:blipFill>
          <a:blip r:embed="rId7" cstate="print">
            <a:lum bright="6000"/>
          </a:blip>
          <a:srcRect/>
          <a:stretch>
            <a:fillRect/>
          </a:stretch>
        </p:blipFill>
        <p:spPr bwMode="auto">
          <a:xfrm>
            <a:off x="6351" y="1216819"/>
            <a:ext cx="9140825" cy="3930254"/>
          </a:xfrm>
          <a:prstGeom prst="rect">
            <a:avLst/>
          </a:prstGeom>
          <a:noFill/>
          <a:ln w="9525">
            <a:noFill/>
            <a:miter lim="800000"/>
            <a:headEnd/>
            <a:tailEnd/>
          </a:ln>
        </p:spPr>
      </p:pic>
      <p:pic>
        <p:nvPicPr>
          <p:cNvPr id="138260" name="Picture 20"/>
          <p:cNvPicPr>
            <a:picLocks noChangeAspect="1" noChangeArrowheads="1"/>
          </p:cNvPicPr>
          <p:nvPr/>
        </p:nvPicPr>
        <p:blipFill>
          <a:blip r:embed="rId8" cstate="print">
            <a:lum bright="6000"/>
          </a:blip>
          <a:srcRect/>
          <a:stretch>
            <a:fillRect/>
          </a:stretch>
        </p:blipFill>
        <p:spPr bwMode="auto">
          <a:xfrm>
            <a:off x="1" y="1218010"/>
            <a:ext cx="9140825" cy="392906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1000"/>
                                  </p:stCondLst>
                                  <p:childTnLst>
                                    <p:set>
                                      <p:cBhvr>
                                        <p:cTn id="6" dur="1" fill="hold">
                                          <p:stCondLst>
                                            <p:cond delay="0"/>
                                          </p:stCondLst>
                                        </p:cTn>
                                        <p:tgtEl>
                                          <p:spTgt spid="138255"/>
                                        </p:tgtEl>
                                        <p:attrNameLst>
                                          <p:attrName>style.visibility</p:attrName>
                                        </p:attrNameLst>
                                      </p:cBhvr>
                                      <p:to>
                                        <p:strVal val="visible"/>
                                      </p:to>
                                    </p:set>
                                    <p:animEffect transition="in" filter="dissolve">
                                      <p:cBhvr>
                                        <p:cTn id="7" dur="1000"/>
                                        <p:tgtEl>
                                          <p:spTgt spid="138255"/>
                                        </p:tgtEl>
                                      </p:cBhvr>
                                    </p:animEffect>
                                  </p:childTnLst>
                                </p:cTn>
                              </p:par>
                            </p:childTnLst>
                          </p:cTn>
                        </p:par>
                        <p:par>
                          <p:cTn id="8" fill="hold">
                            <p:stCondLst>
                              <p:cond delay="2000"/>
                            </p:stCondLst>
                            <p:childTnLst>
                              <p:par>
                                <p:cTn id="9" presetID="9" presetClass="entr" presetSubtype="0" fill="hold" nodeType="afterEffect">
                                  <p:stCondLst>
                                    <p:cond delay="1000"/>
                                  </p:stCondLst>
                                  <p:childTnLst>
                                    <p:set>
                                      <p:cBhvr>
                                        <p:cTn id="10" dur="1" fill="hold">
                                          <p:stCondLst>
                                            <p:cond delay="0"/>
                                          </p:stCondLst>
                                        </p:cTn>
                                        <p:tgtEl>
                                          <p:spTgt spid="138256"/>
                                        </p:tgtEl>
                                        <p:attrNameLst>
                                          <p:attrName>style.visibility</p:attrName>
                                        </p:attrNameLst>
                                      </p:cBhvr>
                                      <p:to>
                                        <p:strVal val="visible"/>
                                      </p:to>
                                    </p:set>
                                    <p:animEffect transition="in" filter="dissolve">
                                      <p:cBhvr>
                                        <p:cTn id="11" dur="1000"/>
                                        <p:tgtEl>
                                          <p:spTgt spid="138256"/>
                                        </p:tgtEl>
                                      </p:cBhvr>
                                    </p:animEffect>
                                  </p:childTnLst>
                                </p:cTn>
                              </p:par>
                            </p:childTnLst>
                          </p:cTn>
                        </p:par>
                        <p:par>
                          <p:cTn id="12" fill="hold">
                            <p:stCondLst>
                              <p:cond delay="4000"/>
                            </p:stCondLst>
                            <p:childTnLst>
                              <p:par>
                                <p:cTn id="13" presetID="9" presetClass="entr" presetSubtype="0" fill="hold" nodeType="afterEffect">
                                  <p:stCondLst>
                                    <p:cond delay="1000"/>
                                  </p:stCondLst>
                                  <p:childTnLst>
                                    <p:set>
                                      <p:cBhvr>
                                        <p:cTn id="14" dur="1" fill="hold">
                                          <p:stCondLst>
                                            <p:cond delay="0"/>
                                          </p:stCondLst>
                                        </p:cTn>
                                        <p:tgtEl>
                                          <p:spTgt spid="138257"/>
                                        </p:tgtEl>
                                        <p:attrNameLst>
                                          <p:attrName>style.visibility</p:attrName>
                                        </p:attrNameLst>
                                      </p:cBhvr>
                                      <p:to>
                                        <p:strVal val="visible"/>
                                      </p:to>
                                    </p:set>
                                    <p:animEffect transition="in" filter="dissolve">
                                      <p:cBhvr>
                                        <p:cTn id="15" dur="1000"/>
                                        <p:tgtEl>
                                          <p:spTgt spid="138257"/>
                                        </p:tgtEl>
                                      </p:cBhvr>
                                    </p:animEffect>
                                  </p:childTnLst>
                                </p:cTn>
                              </p:par>
                            </p:childTnLst>
                          </p:cTn>
                        </p:par>
                        <p:par>
                          <p:cTn id="16" fill="hold">
                            <p:stCondLst>
                              <p:cond delay="6000"/>
                            </p:stCondLst>
                            <p:childTnLst>
                              <p:par>
                                <p:cTn id="17" presetID="9" presetClass="entr" presetSubtype="0" fill="hold" nodeType="afterEffect">
                                  <p:stCondLst>
                                    <p:cond delay="1000"/>
                                  </p:stCondLst>
                                  <p:childTnLst>
                                    <p:set>
                                      <p:cBhvr>
                                        <p:cTn id="18" dur="1" fill="hold">
                                          <p:stCondLst>
                                            <p:cond delay="0"/>
                                          </p:stCondLst>
                                        </p:cTn>
                                        <p:tgtEl>
                                          <p:spTgt spid="138258"/>
                                        </p:tgtEl>
                                        <p:attrNameLst>
                                          <p:attrName>style.visibility</p:attrName>
                                        </p:attrNameLst>
                                      </p:cBhvr>
                                      <p:to>
                                        <p:strVal val="visible"/>
                                      </p:to>
                                    </p:set>
                                    <p:animEffect transition="in" filter="dissolve">
                                      <p:cBhvr>
                                        <p:cTn id="19" dur="1000"/>
                                        <p:tgtEl>
                                          <p:spTgt spid="138258"/>
                                        </p:tgtEl>
                                      </p:cBhvr>
                                    </p:animEffect>
                                  </p:childTnLst>
                                </p:cTn>
                              </p:par>
                            </p:childTnLst>
                          </p:cTn>
                        </p:par>
                        <p:par>
                          <p:cTn id="20" fill="hold">
                            <p:stCondLst>
                              <p:cond delay="8000"/>
                            </p:stCondLst>
                            <p:childTnLst>
                              <p:par>
                                <p:cTn id="21" presetID="9" presetClass="entr" presetSubtype="0" fill="hold" nodeType="afterEffect">
                                  <p:stCondLst>
                                    <p:cond delay="1000"/>
                                  </p:stCondLst>
                                  <p:childTnLst>
                                    <p:set>
                                      <p:cBhvr>
                                        <p:cTn id="22" dur="1" fill="hold">
                                          <p:stCondLst>
                                            <p:cond delay="0"/>
                                          </p:stCondLst>
                                        </p:cTn>
                                        <p:tgtEl>
                                          <p:spTgt spid="138259"/>
                                        </p:tgtEl>
                                        <p:attrNameLst>
                                          <p:attrName>style.visibility</p:attrName>
                                        </p:attrNameLst>
                                      </p:cBhvr>
                                      <p:to>
                                        <p:strVal val="visible"/>
                                      </p:to>
                                    </p:set>
                                    <p:animEffect transition="in" filter="dissolve">
                                      <p:cBhvr>
                                        <p:cTn id="23" dur="1000"/>
                                        <p:tgtEl>
                                          <p:spTgt spid="138259"/>
                                        </p:tgtEl>
                                      </p:cBhvr>
                                    </p:animEffect>
                                  </p:childTnLst>
                                </p:cTn>
                              </p:par>
                            </p:childTnLst>
                          </p:cTn>
                        </p:par>
                        <p:par>
                          <p:cTn id="24" fill="hold">
                            <p:stCondLst>
                              <p:cond delay="10000"/>
                            </p:stCondLst>
                            <p:childTnLst>
                              <p:par>
                                <p:cTn id="25" presetID="9" presetClass="entr" presetSubtype="0" fill="hold" nodeType="afterEffect">
                                  <p:stCondLst>
                                    <p:cond delay="1000"/>
                                  </p:stCondLst>
                                  <p:childTnLst>
                                    <p:set>
                                      <p:cBhvr>
                                        <p:cTn id="26" dur="1" fill="hold">
                                          <p:stCondLst>
                                            <p:cond delay="0"/>
                                          </p:stCondLst>
                                        </p:cTn>
                                        <p:tgtEl>
                                          <p:spTgt spid="138260"/>
                                        </p:tgtEl>
                                        <p:attrNameLst>
                                          <p:attrName>style.visibility</p:attrName>
                                        </p:attrNameLst>
                                      </p:cBhvr>
                                      <p:to>
                                        <p:strVal val="visible"/>
                                      </p:to>
                                    </p:set>
                                    <p:animEffect transition="in" filter="dissolve">
                                      <p:cBhvr>
                                        <p:cTn id="27" dur="1000"/>
                                        <p:tgtEl>
                                          <p:spTgt spid="138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smtClean="0"/>
              <a:t>Urban Sector and Economic Development</a:t>
            </a:r>
          </a:p>
        </p:txBody>
      </p:sp>
      <p:sp>
        <p:nvSpPr>
          <p:cNvPr id="81923" name="Rectangle 3"/>
          <p:cNvSpPr>
            <a:spLocks noGrp="1" noChangeArrowheads="1"/>
          </p:cNvSpPr>
          <p:nvPr>
            <p:ph type="body" idx="1"/>
          </p:nvPr>
        </p:nvSpPr>
        <p:spPr>
          <a:xfrm>
            <a:off x="228600" y="1238250"/>
            <a:ext cx="8686800" cy="4000500"/>
          </a:xfrm>
        </p:spPr>
        <p:txBody>
          <a:bodyPr>
            <a:normAutofit/>
          </a:bodyPr>
          <a:lstStyle/>
          <a:p>
            <a:pPr eaLnBrk="1" hangingPunct="1"/>
            <a:r>
              <a:rPr lang="en-US" sz="2800" dirty="0" smtClean="0"/>
              <a:t>Globally, the urban sector contributes more than two thirds </a:t>
            </a:r>
            <a:r>
              <a:rPr lang="en-US" sz="2800" dirty="0" smtClean="0">
                <a:hlinkClick r:id="rId2" action="ppaction://hlinkpres?slideindex=1&amp;slidetitle="/>
              </a:rPr>
              <a:t>of  GDP of many countries</a:t>
            </a:r>
            <a:r>
              <a:rPr lang="en-US" sz="2800" dirty="0" smtClean="0"/>
              <a:t>.</a:t>
            </a:r>
          </a:p>
          <a:p>
            <a:pPr eaLnBrk="1" hangingPunct="1"/>
            <a:r>
              <a:rPr lang="en-US" sz="2800" dirty="0" smtClean="0"/>
              <a:t>It is a regular occurrence or established fact that as urbanization increases accompanied by industrialization, high economic growth is realized.</a:t>
            </a:r>
          </a:p>
          <a:p>
            <a:pPr eaLnBrk="1" hangingPunct="1"/>
            <a:r>
              <a:rPr lang="en-US" sz="2800" dirty="0" smtClean="0"/>
              <a:t>Generates employment for labour-force</a:t>
            </a:r>
          </a:p>
          <a:p>
            <a:pPr eaLnBrk="1" hangingPunct="1"/>
            <a:r>
              <a:rPr lang="en-US" sz="2800" dirty="0" smtClean="0"/>
              <a:t>Generate more revenue to Government Treasury in form of taxes, fees and property rates</a:t>
            </a:r>
          </a:p>
        </p:txBody>
      </p:sp>
      <p:sp>
        <p:nvSpPr>
          <p:cNvPr id="11268" name="Slide Number Placeholder 3"/>
          <p:cNvSpPr>
            <a:spLocks noGrp="1"/>
          </p:cNvSpPr>
          <p:nvPr>
            <p:ph type="sldNum" sz="quarter" idx="4294967295"/>
          </p:nvPr>
        </p:nvSpPr>
        <p:spPr>
          <a:xfrm>
            <a:off x="5867401" y="4686301"/>
            <a:ext cx="1755775" cy="355997"/>
          </a:xfrm>
          <a:noFill/>
        </p:spPr>
        <p:txBody>
          <a:bodyPr/>
          <a:lstStyle/>
          <a:p>
            <a:fld id="{B3947067-6CC7-4B5D-9F46-D8731E87A942}"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Urban Sector &amp; Econ. Devt</a:t>
            </a:r>
          </a:p>
        </p:txBody>
      </p:sp>
      <p:sp>
        <p:nvSpPr>
          <p:cNvPr id="82947" name="Rectangle 3"/>
          <p:cNvSpPr>
            <a:spLocks noGrp="1" noChangeArrowheads="1"/>
          </p:cNvSpPr>
          <p:nvPr>
            <p:ph type="body" idx="1"/>
          </p:nvPr>
        </p:nvSpPr>
        <p:spPr>
          <a:xfrm>
            <a:off x="228600" y="1352550"/>
            <a:ext cx="8686800" cy="3505200"/>
          </a:xfrm>
        </p:spPr>
        <p:txBody>
          <a:bodyPr>
            <a:normAutofit/>
          </a:bodyPr>
          <a:lstStyle/>
          <a:p>
            <a:pPr eaLnBrk="1" hangingPunct="1">
              <a:lnSpc>
                <a:spcPct val="80000"/>
              </a:lnSpc>
            </a:pPr>
            <a:r>
              <a:rPr lang="en-US" sz="2800" dirty="0" smtClean="0"/>
              <a:t>Provides large markets in which economies of scale can be exploited to enhance economic production</a:t>
            </a:r>
          </a:p>
          <a:p>
            <a:pPr eaLnBrk="1" hangingPunct="1">
              <a:lnSpc>
                <a:spcPct val="80000"/>
              </a:lnSpc>
            </a:pPr>
            <a:r>
              <a:rPr lang="en-US" sz="2800" dirty="0" smtClean="0"/>
              <a:t>Optimizes the utilization of land which is a limited resource</a:t>
            </a:r>
          </a:p>
          <a:p>
            <a:pPr eaLnBrk="1" hangingPunct="1">
              <a:lnSpc>
                <a:spcPct val="80000"/>
              </a:lnSpc>
            </a:pPr>
            <a:r>
              <a:rPr lang="en-US" sz="2800" dirty="0" smtClean="0"/>
              <a:t>Maximizes service utilization considering the large capital investment in services hence reduces per capita infrastructure expenditure</a:t>
            </a:r>
          </a:p>
          <a:p>
            <a:pPr eaLnBrk="1" hangingPunct="1">
              <a:lnSpc>
                <a:spcPct val="80000"/>
              </a:lnSpc>
            </a:pPr>
            <a:r>
              <a:rPr lang="en-US" sz="2800" dirty="0" smtClean="0"/>
              <a:t>Engine of economic growth, incubator of democracy, innovation and centre of civilization and culture. </a:t>
            </a:r>
          </a:p>
          <a:p>
            <a:pPr eaLnBrk="1" hangingPunct="1">
              <a:lnSpc>
                <a:spcPct val="80000"/>
              </a:lnSpc>
            </a:pPr>
            <a:endParaRPr lang="en-US" sz="2800" dirty="0" smtClean="0"/>
          </a:p>
        </p:txBody>
      </p:sp>
      <p:sp>
        <p:nvSpPr>
          <p:cNvPr id="12292" name="Slide Number Placeholder 3"/>
          <p:cNvSpPr>
            <a:spLocks noGrp="1"/>
          </p:cNvSpPr>
          <p:nvPr>
            <p:ph type="sldNum" sz="quarter" idx="4294967295"/>
          </p:nvPr>
        </p:nvSpPr>
        <p:spPr>
          <a:xfrm>
            <a:off x="5867401" y="4686301"/>
            <a:ext cx="1755775" cy="355997"/>
          </a:xfrm>
          <a:noFill/>
        </p:spPr>
        <p:txBody>
          <a:bodyPr/>
          <a:lstStyle/>
          <a:p>
            <a:fld id="{DA0443D7-23E7-48C8-ADB8-F6FC8EC668A8}"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8991600" cy="857250"/>
          </a:xfrm>
        </p:spPr>
        <p:txBody>
          <a:bodyPr>
            <a:noAutofit/>
          </a:bodyPr>
          <a:lstStyle/>
          <a:p>
            <a:pPr eaLnBrk="1" hangingPunct="1"/>
            <a:r>
              <a:rPr lang="en-US" sz="3600" dirty="0" smtClean="0"/>
              <a:t>Implications of not Prioritizing Urban </a:t>
            </a:r>
            <a:r>
              <a:rPr lang="en-US" sz="3600" dirty="0" err="1" smtClean="0"/>
              <a:t>Devt</a:t>
            </a:r>
            <a:r>
              <a:rPr lang="en-US" sz="3600" dirty="0" smtClean="0"/>
              <a:t>.</a:t>
            </a:r>
          </a:p>
        </p:txBody>
      </p:sp>
      <p:sp>
        <p:nvSpPr>
          <p:cNvPr id="84995" name="Rectangle 3"/>
          <p:cNvSpPr>
            <a:spLocks noGrp="1" noChangeArrowheads="1"/>
          </p:cNvSpPr>
          <p:nvPr>
            <p:ph type="body" idx="1"/>
          </p:nvPr>
        </p:nvSpPr>
        <p:spPr>
          <a:xfrm>
            <a:off x="228600" y="1327546"/>
            <a:ext cx="8763000" cy="3682604"/>
          </a:xfrm>
        </p:spPr>
        <p:txBody>
          <a:bodyPr/>
          <a:lstStyle/>
          <a:p>
            <a:pPr eaLnBrk="1" hangingPunct="1">
              <a:lnSpc>
                <a:spcPct val="90000"/>
              </a:lnSpc>
            </a:pPr>
            <a:r>
              <a:rPr lang="en-US" dirty="0" smtClean="0"/>
              <a:t>Increased urban sprawl and </a:t>
            </a:r>
            <a:r>
              <a:rPr lang="en-US" dirty="0" err="1" smtClean="0"/>
              <a:t>Slumization</a:t>
            </a:r>
            <a:r>
              <a:rPr lang="en-US" dirty="0" smtClean="0"/>
              <a:t> of the urban areas</a:t>
            </a:r>
          </a:p>
          <a:p>
            <a:pPr eaLnBrk="1" hangingPunct="1">
              <a:lnSpc>
                <a:spcPct val="90000"/>
              </a:lnSpc>
            </a:pPr>
            <a:r>
              <a:rPr lang="en-US" dirty="0" smtClean="0"/>
              <a:t>Increased urban poverty, unemployment and informal sector prevalence</a:t>
            </a:r>
          </a:p>
          <a:p>
            <a:pPr eaLnBrk="1" hangingPunct="1">
              <a:lnSpc>
                <a:spcPct val="90000"/>
              </a:lnSpc>
            </a:pPr>
            <a:r>
              <a:rPr lang="en-US" dirty="0" smtClean="0"/>
              <a:t>Increased urban environmental degradation resulting into high vulnerability to disasters</a:t>
            </a:r>
          </a:p>
          <a:p>
            <a:pPr eaLnBrk="1" hangingPunct="1">
              <a:lnSpc>
                <a:spcPct val="90000"/>
              </a:lnSpc>
            </a:pPr>
            <a:r>
              <a:rPr lang="en-US" dirty="0" smtClean="0"/>
              <a:t>Inability of the Urban Local authorities to generate adequate revenues</a:t>
            </a:r>
          </a:p>
        </p:txBody>
      </p:sp>
      <p:sp>
        <p:nvSpPr>
          <p:cNvPr id="13316" name="Slide Number Placeholder 3"/>
          <p:cNvSpPr>
            <a:spLocks noGrp="1"/>
          </p:cNvSpPr>
          <p:nvPr>
            <p:ph type="sldNum" sz="quarter" idx="4294967295"/>
          </p:nvPr>
        </p:nvSpPr>
        <p:spPr>
          <a:xfrm>
            <a:off x="5867401" y="4686301"/>
            <a:ext cx="1755775" cy="355997"/>
          </a:xfrm>
          <a:noFill/>
        </p:spPr>
        <p:txBody>
          <a:bodyPr/>
          <a:lstStyle/>
          <a:p>
            <a:fld id="{B04B9CD7-C452-4FD7-A758-36E792528E4C}"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Implications (cont’d)</a:t>
            </a:r>
          </a:p>
        </p:txBody>
      </p:sp>
      <p:sp>
        <p:nvSpPr>
          <p:cNvPr id="86019" name="Rectangle 3"/>
          <p:cNvSpPr>
            <a:spLocks noGrp="1" noChangeArrowheads="1"/>
          </p:cNvSpPr>
          <p:nvPr>
            <p:ph type="body" idx="1"/>
          </p:nvPr>
        </p:nvSpPr>
        <p:spPr>
          <a:xfrm>
            <a:off x="304800" y="1352550"/>
            <a:ext cx="8610600" cy="3373041"/>
          </a:xfrm>
        </p:spPr>
        <p:txBody>
          <a:bodyPr>
            <a:normAutofit/>
          </a:bodyPr>
          <a:lstStyle/>
          <a:p>
            <a:pPr eaLnBrk="1" hangingPunct="1">
              <a:lnSpc>
                <a:spcPct val="90000"/>
              </a:lnSpc>
            </a:pPr>
            <a:r>
              <a:rPr lang="en-US" dirty="0" smtClean="0"/>
              <a:t>Increased urban crime &amp; insecurity</a:t>
            </a:r>
          </a:p>
          <a:p>
            <a:pPr eaLnBrk="1" hangingPunct="1">
              <a:lnSpc>
                <a:spcPct val="90000"/>
              </a:lnSpc>
            </a:pPr>
            <a:r>
              <a:rPr lang="en-US" dirty="0" smtClean="0"/>
              <a:t>Effect on optimal utilization of land that could undermine modernization of Agricultural</a:t>
            </a:r>
          </a:p>
          <a:p>
            <a:pPr eaLnBrk="1" hangingPunct="1">
              <a:lnSpc>
                <a:spcPct val="90000"/>
              </a:lnSpc>
            </a:pPr>
            <a:r>
              <a:rPr lang="en-US" dirty="0" smtClean="0"/>
              <a:t>Uncompetitive urban economy to attract investment resources and capital, and above all</a:t>
            </a:r>
          </a:p>
          <a:p>
            <a:pPr eaLnBrk="1" hangingPunct="1">
              <a:lnSpc>
                <a:spcPct val="90000"/>
              </a:lnSpc>
            </a:pPr>
            <a:r>
              <a:rPr lang="en-US" dirty="0" smtClean="0"/>
              <a:t>Reduced contribution of the sector to the GDP</a:t>
            </a:r>
          </a:p>
          <a:p>
            <a:pPr eaLnBrk="1" hangingPunct="1">
              <a:lnSpc>
                <a:spcPct val="90000"/>
              </a:lnSpc>
            </a:pPr>
            <a:r>
              <a:rPr lang="en-US" dirty="0" smtClean="0">
                <a:hlinkClick r:id="rId2" action="ppaction://hlinkpres?slideindex=1&amp;slidetitle="/>
              </a:rPr>
              <a:t>Urban Chaos</a:t>
            </a:r>
            <a:r>
              <a:rPr lang="en-US" dirty="0" smtClean="0"/>
              <a:t>, indiscipline and a culture of impunity</a:t>
            </a:r>
          </a:p>
        </p:txBody>
      </p:sp>
      <p:sp>
        <p:nvSpPr>
          <p:cNvPr id="14340" name="Slide Number Placeholder 3"/>
          <p:cNvSpPr>
            <a:spLocks noGrp="1"/>
          </p:cNvSpPr>
          <p:nvPr>
            <p:ph type="sldNum" sz="quarter" idx="4294967295"/>
          </p:nvPr>
        </p:nvSpPr>
        <p:spPr>
          <a:xfrm>
            <a:off x="5867401" y="4686301"/>
            <a:ext cx="1755775" cy="355997"/>
          </a:xfrm>
          <a:noFill/>
        </p:spPr>
        <p:txBody>
          <a:bodyPr/>
          <a:lstStyle/>
          <a:p>
            <a:fld id="{AF8B2C13-A33D-4F26-B343-40963A86096F}"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sz="3800" dirty="0" smtClean="0"/>
              <a:t>The Desired Urban Future</a:t>
            </a:r>
          </a:p>
        </p:txBody>
      </p:sp>
      <p:sp>
        <p:nvSpPr>
          <p:cNvPr id="83971" name="Rectangle 3"/>
          <p:cNvSpPr>
            <a:spLocks noGrp="1" noChangeArrowheads="1"/>
          </p:cNvSpPr>
          <p:nvPr>
            <p:ph type="body" idx="1"/>
          </p:nvPr>
        </p:nvSpPr>
        <p:spPr>
          <a:xfrm>
            <a:off x="263524" y="1314450"/>
            <a:ext cx="8728075" cy="4000500"/>
          </a:xfrm>
        </p:spPr>
        <p:txBody>
          <a:bodyPr>
            <a:normAutofit/>
          </a:bodyPr>
          <a:lstStyle/>
          <a:p>
            <a:pPr eaLnBrk="1" hangingPunct="1">
              <a:lnSpc>
                <a:spcPct val="80000"/>
              </a:lnSpc>
              <a:buFontTx/>
              <a:buNone/>
            </a:pPr>
            <a:r>
              <a:rPr lang="en-US" sz="2600" b="1" dirty="0" smtClean="0">
                <a:latin typeface="Arial Rounded MT Bold" pitchFamily="34" charset="0"/>
              </a:rPr>
              <a:t>Sustainable Livable Cities :-</a:t>
            </a:r>
          </a:p>
          <a:p>
            <a:pPr eaLnBrk="1" hangingPunct="1">
              <a:lnSpc>
                <a:spcPct val="80000"/>
              </a:lnSpc>
            </a:pPr>
            <a:r>
              <a:rPr lang="en-US" sz="2600" dirty="0" smtClean="0"/>
              <a:t>Effective Urban Management &amp; Efficient sustainable urbanization</a:t>
            </a:r>
          </a:p>
          <a:p>
            <a:pPr eaLnBrk="1" hangingPunct="1">
              <a:lnSpc>
                <a:spcPct val="80000"/>
              </a:lnSpc>
            </a:pPr>
            <a:r>
              <a:rPr lang="en-US" sz="2600" dirty="0" smtClean="0"/>
              <a:t>Vibrant, Efficient, Productive &amp; Competitive Urban Economy</a:t>
            </a:r>
          </a:p>
          <a:p>
            <a:pPr eaLnBrk="1" hangingPunct="1">
              <a:lnSpc>
                <a:spcPct val="80000"/>
              </a:lnSpc>
            </a:pPr>
            <a:r>
              <a:rPr lang="en-US" sz="2600" dirty="0" smtClean="0"/>
              <a:t>Integrated &amp; Efficient Urban Transportation System</a:t>
            </a:r>
          </a:p>
          <a:p>
            <a:pPr eaLnBrk="1" hangingPunct="1">
              <a:lnSpc>
                <a:spcPct val="80000"/>
              </a:lnSpc>
            </a:pPr>
            <a:r>
              <a:rPr lang="en-US" sz="2600" dirty="0" smtClean="0"/>
              <a:t>Better urban services, infrastructure and utility</a:t>
            </a:r>
          </a:p>
          <a:p>
            <a:pPr eaLnBrk="1" hangingPunct="1">
              <a:lnSpc>
                <a:spcPct val="80000"/>
              </a:lnSpc>
            </a:pPr>
            <a:r>
              <a:rPr lang="en-US" sz="2600" dirty="0" smtClean="0"/>
              <a:t>Attractive, Healthy, Resource Efficient Urban Environment with unique identity</a:t>
            </a:r>
          </a:p>
          <a:p>
            <a:pPr eaLnBrk="1" hangingPunct="1">
              <a:lnSpc>
                <a:spcPct val="80000"/>
              </a:lnSpc>
            </a:pPr>
            <a:r>
              <a:rPr lang="en-US" sz="2600" dirty="0" smtClean="0"/>
              <a:t>Decent &amp; affordable Housing for all.</a:t>
            </a:r>
          </a:p>
          <a:p>
            <a:pPr eaLnBrk="1" hangingPunct="1">
              <a:lnSpc>
                <a:spcPct val="80000"/>
              </a:lnSpc>
            </a:pPr>
            <a:r>
              <a:rPr lang="en-US" sz="2600" dirty="0" smtClean="0"/>
              <a:t>Effective Urban Governance</a:t>
            </a:r>
          </a:p>
        </p:txBody>
      </p:sp>
      <p:sp>
        <p:nvSpPr>
          <p:cNvPr id="15364" name="Slide Number Placeholder 3"/>
          <p:cNvSpPr>
            <a:spLocks noGrp="1"/>
          </p:cNvSpPr>
          <p:nvPr>
            <p:ph type="sldNum" sz="quarter" idx="4294967295"/>
          </p:nvPr>
        </p:nvSpPr>
        <p:spPr>
          <a:xfrm>
            <a:off x="5867401" y="4686301"/>
            <a:ext cx="1755775" cy="355997"/>
          </a:xfrm>
          <a:noFill/>
        </p:spPr>
        <p:txBody>
          <a:bodyPr/>
          <a:lstStyle/>
          <a:p>
            <a:fld id="{F280958E-31FA-49E0-B580-48000CBD70ED}"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9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9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9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How to Get there</a:t>
            </a:r>
          </a:p>
        </p:txBody>
      </p:sp>
      <p:sp>
        <p:nvSpPr>
          <p:cNvPr id="16387" name="Content Placeholder 2"/>
          <p:cNvSpPr>
            <a:spLocks noGrp="1"/>
          </p:cNvSpPr>
          <p:nvPr>
            <p:ph idx="1"/>
          </p:nvPr>
        </p:nvSpPr>
        <p:spPr/>
        <p:txBody>
          <a:bodyPr/>
          <a:lstStyle/>
          <a:p>
            <a:r>
              <a:rPr lang="en-US" dirty="0" smtClean="0"/>
              <a:t>The National Development Planning Framework</a:t>
            </a:r>
          </a:p>
          <a:p>
            <a:r>
              <a:rPr lang="en-US" dirty="0" smtClean="0"/>
              <a:t>The Need for a National Urban Policy and relevant  Legal and Regulatory Framework</a:t>
            </a:r>
          </a:p>
          <a:p>
            <a:r>
              <a:rPr lang="en-US" sz="2800" dirty="0" smtClean="0"/>
              <a:t>The Need for an Integrated Participatory Planning Framework</a:t>
            </a:r>
          </a:p>
          <a:p>
            <a:r>
              <a:rPr lang="en-US" sz="2800" dirty="0" smtClean="0"/>
              <a:t>The Need for Institutional capacity strengthening</a:t>
            </a:r>
          </a:p>
          <a:p>
            <a:endParaRPr lang="en-US" sz="2800" dirty="0" smtClean="0"/>
          </a:p>
          <a:p>
            <a:endParaRPr lang="en-US" dirty="0" smtClean="0"/>
          </a:p>
        </p:txBody>
      </p:sp>
      <p:sp>
        <p:nvSpPr>
          <p:cNvPr id="16388" name="Slide Number Placeholder 3"/>
          <p:cNvSpPr>
            <a:spLocks noGrp="1"/>
          </p:cNvSpPr>
          <p:nvPr>
            <p:ph type="sldNum" sz="quarter" idx="4294967295"/>
          </p:nvPr>
        </p:nvSpPr>
        <p:spPr>
          <a:xfrm>
            <a:off x="5867401" y="4686301"/>
            <a:ext cx="1755775" cy="355997"/>
          </a:xfrm>
          <a:noFill/>
        </p:spPr>
        <p:txBody>
          <a:bodyPr/>
          <a:lstStyle/>
          <a:p>
            <a:fld id="{5B757B5E-637F-413A-AE5E-11A7695CE979}"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How shall we know we have arrived? </a:t>
            </a:r>
          </a:p>
        </p:txBody>
      </p:sp>
      <p:sp>
        <p:nvSpPr>
          <p:cNvPr id="17411" name="Content Placeholder 2"/>
          <p:cNvSpPr>
            <a:spLocks noGrp="1"/>
          </p:cNvSpPr>
          <p:nvPr>
            <p:ph idx="1"/>
          </p:nvPr>
        </p:nvSpPr>
        <p:spPr/>
        <p:txBody>
          <a:bodyPr/>
          <a:lstStyle/>
          <a:p>
            <a:r>
              <a:rPr lang="en-US" dirty="0" smtClean="0"/>
              <a:t>Maintain Urban Development Indicators database to monitor performance of the urban sector.</a:t>
            </a:r>
          </a:p>
          <a:p>
            <a:endParaRPr lang="en-US" dirty="0" smtClean="0"/>
          </a:p>
          <a:p>
            <a:r>
              <a:rPr lang="en-US" dirty="0" smtClean="0"/>
              <a:t>Conduct a Urban Campaign as a vehicle for mobilization of support and resources for sustainable urban development </a:t>
            </a:r>
          </a:p>
        </p:txBody>
      </p:sp>
      <p:sp>
        <p:nvSpPr>
          <p:cNvPr id="17412" name="Slide Number Placeholder 3"/>
          <p:cNvSpPr>
            <a:spLocks noGrp="1"/>
          </p:cNvSpPr>
          <p:nvPr>
            <p:ph type="sldNum" sz="quarter" idx="4294967295"/>
          </p:nvPr>
        </p:nvSpPr>
        <p:spPr>
          <a:xfrm>
            <a:off x="5867401" y="4686301"/>
            <a:ext cx="1755775" cy="355997"/>
          </a:xfrm>
          <a:noFill/>
        </p:spPr>
        <p:txBody>
          <a:bodyPr/>
          <a:lstStyle/>
          <a:p>
            <a:fld id="{6773594A-3B69-4CC7-880A-0D9FCC1DDFC0}"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Expected Benefits</a:t>
            </a:r>
          </a:p>
        </p:txBody>
      </p:sp>
      <p:sp>
        <p:nvSpPr>
          <p:cNvPr id="87043" name="Rectangle 3"/>
          <p:cNvSpPr>
            <a:spLocks noGrp="1" noChangeArrowheads="1"/>
          </p:cNvSpPr>
          <p:nvPr>
            <p:ph type="body" idx="1"/>
          </p:nvPr>
        </p:nvSpPr>
        <p:spPr>
          <a:xfrm>
            <a:off x="228600" y="1389459"/>
            <a:ext cx="8686800" cy="3773091"/>
          </a:xfrm>
        </p:spPr>
        <p:txBody>
          <a:bodyPr>
            <a:normAutofit/>
          </a:bodyPr>
          <a:lstStyle/>
          <a:p>
            <a:pPr eaLnBrk="1" hangingPunct="1">
              <a:lnSpc>
                <a:spcPct val="90000"/>
              </a:lnSpc>
            </a:pPr>
            <a:r>
              <a:rPr lang="en-US" dirty="0" smtClean="0"/>
              <a:t>Increased Political Will</a:t>
            </a:r>
          </a:p>
          <a:p>
            <a:pPr eaLnBrk="1" hangingPunct="1">
              <a:lnSpc>
                <a:spcPct val="90000"/>
              </a:lnSpc>
            </a:pPr>
            <a:r>
              <a:rPr lang="en-US" dirty="0" smtClean="0"/>
              <a:t>Stakeholder participation in urban policy review and legal reform process</a:t>
            </a:r>
          </a:p>
          <a:p>
            <a:pPr lvl="1" eaLnBrk="1" hangingPunct="1">
              <a:lnSpc>
                <a:spcPct val="90000"/>
              </a:lnSpc>
            </a:pPr>
            <a:r>
              <a:rPr lang="en-US" dirty="0" smtClean="0">
                <a:hlinkClick r:id="rId2" action="ppaction://hlinkpres?slideindex=1&amp;slidetitle="/>
              </a:rPr>
              <a:t>Reform of  Hierarchy of  Settlements </a:t>
            </a:r>
            <a:endParaRPr lang="en-US" dirty="0" smtClean="0"/>
          </a:p>
          <a:p>
            <a:pPr lvl="1" eaLnBrk="1" hangingPunct="1">
              <a:lnSpc>
                <a:spcPct val="90000"/>
              </a:lnSpc>
            </a:pPr>
            <a:r>
              <a:rPr lang="en-US" dirty="0" smtClean="0">
                <a:hlinkClick r:id="rId3" action="ppaction://hlinkpres?slideindex=1&amp;slidetitle="/>
              </a:rPr>
              <a:t>Realization of Compact Cities</a:t>
            </a:r>
            <a:endParaRPr lang="en-US" dirty="0" smtClean="0"/>
          </a:p>
          <a:p>
            <a:pPr lvl="1" eaLnBrk="1" hangingPunct="1">
              <a:lnSpc>
                <a:spcPct val="90000"/>
              </a:lnSpc>
            </a:pPr>
            <a:r>
              <a:rPr lang="en-US" dirty="0" smtClean="0"/>
              <a:t>Adoption of </a:t>
            </a:r>
            <a:r>
              <a:rPr lang="en-US" dirty="0" smtClean="0">
                <a:hlinkClick r:id="rId4" action="ppaction://hlinkpres?slideindex=1&amp;slidetitle="/>
              </a:rPr>
              <a:t>Smart Growth</a:t>
            </a:r>
            <a:r>
              <a:rPr lang="en-US" dirty="0" smtClean="0"/>
              <a:t> Principles in Planning including Urban Consolidation and Urban Growth Limits</a:t>
            </a:r>
          </a:p>
        </p:txBody>
      </p:sp>
      <p:sp>
        <p:nvSpPr>
          <p:cNvPr id="19460" name="Slide Number Placeholder 3"/>
          <p:cNvSpPr>
            <a:spLocks noGrp="1"/>
          </p:cNvSpPr>
          <p:nvPr>
            <p:ph type="sldNum" sz="quarter" idx="4294967295"/>
          </p:nvPr>
        </p:nvSpPr>
        <p:spPr>
          <a:xfrm>
            <a:off x="5867401" y="4686301"/>
            <a:ext cx="1755775" cy="355997"/>
          </a:xfrm>
          <a:noFill/>
        </p:spPr>
        <p:txBody>
          <a:bodyPr/>
          <a:lstStyle/>
          <a:p>
            <a:fld id="{8CEE71C6-1D3A-4253-A70C-3772A32F444F}"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0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Sustainable Development</a:t>
            </a:r>
          </a:p>
        </p:txBody>
      </p:sp>
      <p:sp>
        <p:nvSpPr>
          <p:cNvPr id="3" name="Content Placeholder 2"/>
          <p:cNvSpPr>
            <a:spLocks noGrp="1"/>
          </p:cNvSpPr>
          <p:nvPr>
            <p:ph idx="1"/>
          </p:nvPr>
        </p:nvSpPr>
        <p:spPr>
          <a:xfrm>
            <a:off x="152400" y="1428750"/>
            <a:ext cx="8839200" cy="3543300"/>
          </a:xfrm>
        </p:spPr>
        <p:txBody>
          <a:bodyPr>
            <a:noAutofit/>
          </a:bodyPr>
          <a:lstStyle/>
          <a:p>
            <a:pPr marL="365760" indent="-256032" algn="just" eaLnBrk="1" fontAlgn="auto" hangingPunct="1">
              <a:spcBef>
                <a:spcPts val="0"/>
              </a:spcBef>
              <a:spcAft>
                <a:spcPts val="0"/>
              </a:spcAft>
              <a:buFont typeface="Arial" pitchFamily="34" charset="0"/>
              <a:buChar char="•"/>
              <a:defRPr/>
            </a:pPr>
            <a:r>
              <a:rPr lang="en-US" sz="2600" dirty="0" smtClean="0"/>
              <a:t>Development that meets the needs of the present without compromising the ability of future generations to meet their own needs’ </a:t>
            </a:r>
            <a:r>
              <a:rPr lang="en-US" sz="2600" i="1" dirty="0" smtClean="0"/>
              <a:t>(</a:t>
            </a:r>
            <a:r>
              <a:rPr lang="en-US" sz="2600" i="1" dirty="0" err="1" smtClean="0"/>
              <a:t>Brundtland</a:t>
            </a:r>
            <a:r>
              <a:rPr lang="en-US" sz="2600" i="1" dirty="0" smtClean="0"/>
              <a:t> commission)</a:t>
            </a:r>
          </a:p>
          <a:p>
            <a:pPr marL="365760" indent="-256032" algn="just" eaLnBrk="1" fontAlgn="auto" hangingPunct="1">
              <a:spcBef>
                <a:spcPts val="0"/>
              </a:spcBef>
              <a:spcAft>
                <a:spcPts val="0"/>
              </a:spcAft>
              <a:buFont typeface="Arial" pitchFamily="34" charset="0"/>
              <a:buChar char="•"/>
              <a:defRPr/>
            </a:pPr>
            <a:r>
              <a:rPr lang="en-US" sz="2600" dirty="0" smtClean="0"/>
              <a:t>The principle of sustainable urban development is based on equilibrium of resources, energy and financial input.</a:t>
            </a:r>
          </a:p>
          <a:p>
            <a:pPr marL="365760" indent="-256032" algn="just" eaLnBrk="1" fontAlgn="auto" hangingPunct="1">
              <a:spcBef>
                <a:spcPts val="0"/>
              </a:spcBef>
              <a:spcAft>
                <a:spcPts val="0"/>
              </a:spcAft>
              <a:buFont typeface="Arial" pitchFamily="34" charset="0"/>
              <a:buChar char="•"/>
              <a:defRPr/>
            </a:pPr>
            <a:r>
              <a:rPr lang="en-US" sz="2600" dirty="0" smtClean="0"/>
              <a:t>In general terms, sustainable urban development involves making development decisions  and choices that respect the relationship between the three ‘Es- Economy, Ecology  and Equity</a:t>
            </a:r>
          </a:p>
        </p:txBody>
      </p:sp>
      <p:sp>
        <p:nvSpPr>
          <p:cNvPr id="5124" name="Slide Number Placeholder 3"/>
          <p:cNvSpPr>
            <a:spLocks noGrp="1"/>
          </p:cNvSpPr>
          <p:nvPr>
            <p:ph type="sldNum" sz="quarter" idx="4294967295"/>
          </p:nvPr>
        </p:nvSpPr>
        <p:spPr>
          <a:xfrm>
            <a:off x="5867401" y="4686301"/>
            <a:ext cx="1755775" cy="355997"/>
          </a:xfrm>
          <a:noFill/>
        </p:spPr>
        <p:txBody>
          <a:bodyPr/>
          <a:lstStyle/>
          <a:p>
            <a:fld id="{27E604BD-99D8-451F-81F1-128B2CE351AB}"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Expected Benefits (cont’d)</a:t>
            </a:r>
          </a:p>
        </p:txBody>
      </p:sp>
      <p:sp>
        <p:nvSpPr>
          <p:cNvPr id="20483" name="Rectangle 3"/>
          <p:cNvSpPr>
            <a:spLocks noGrp="1" noChangeArrowheads="1"/>
          </p:cNvSpPr>
          <p:nvPr>
            <p:ph type="body" idx="1"/>
          </p:nvPr>
        </p:nvSpPr>
        <p:spPr>
          <a:xfrm>
            <a:off x="228600" y="1463040"/>
            <a:ext cx="8686800" cy="3242310"/>
          </a:xfrm>
        </p:spPr>
        <p:txBody>
          <a:bodyPr/>
          <a:lstStyle/>
          <a:p>
            <a:pPr eaLnBrk="1" hangingPunct="1">
              <a:lnSpc>
                <a:spcPct val="80000"/>
              </a:lnSpc>
            </a:pPr>
            <a:r>
              <a:rPr lang="en-US" dirty="0" smtClean="0"/>
              <a:t>Partnerships and alliances formed among stakeholders</a:t>
            </a:r>
          </a:p>
          <a:p>
            <a:pPr eaLnBrk="1" hangingPunct="1">
              <a:lnSpc>
                <a:spcPct val="80000"/>
              </a:lnSpc>
            </a:pPr>
            <a:r>
              <a:rPr lang="en-US" dirty="0" smtClean="0"/>
              <a:t>Pro-active Integrated urban planning realized</a:t>
            </a:r>
          </a:p>
          <a:p>
            <a:pPr eaLnBrk="1" hangingPunct="1">
              <a:lnSpc>
                <a:spcPct val="80000"/>
              </a:lnSpc>
            </a:pPr>
            <a:r>
              <a:rPr lang="en-US" dirty="0" smtClean="0"/>
              <a:t>Slum and Informal settlements redeveloped</a:t>
            </a:r>
          </a:p>
          <a:p>
            <a:pPr eaLnBrk="1" hangingPunct="1">
              <a:lnSpc>
                <a:spcPct val="80000"/>
              </a:lnSpc>
            </a:pPr>
            <a:r>
              <a:rPr lang="en-US" dirty="0" smtClean="0"/>
              <a:t>Urban social, economic and green infrastructure improved</a:t>
            </a:r>
          </a:p>
        </p:txBody>
      </p:sp>
      <p:sp>
        <p:nvSpPr>
          <p:cNvPr id="20484" name="Slide Number Placeholder 3"/>
          <p:cNvSpPr>
            <a:spLocks noGrp="1"/>
          </p:cNvSpPr>
          <p:nvPr>
            <p:ph type="sldNum" sz="quarter" idx="4294967295"/>
          </p:nvPr>
        </p:nvSpPr>
        <p:spPr>
          <a:xfrm>
            <a:off x="5867401" y="4686301"/>
            <a:ext cx="1755775" cy="355997"/>
          </a:xfrm>
          <a:noFill/>
        </p:spPr>
        <p:txBody>
          <a:bodyPr/>
          <a:lstStyle/>
          <a:p>
            <a:fld id="{2BE8C033-11EE-462B-8C1B-6A15A9D006F7}"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Expected Benefits</a:t>
            </a:r>
          </a:p>
        </p:txBody>
      </p:sp>
      <p:sp>
        <p:nvSpPr>
          <p:cNvPr id="21507" name="Rectangle 3"/>
          <p:cNvSpPr>
            <a:spLocks noGrp="1" noChangeArrowheads="1"/>
          </p:cNvSpPr>
          <p:nvPr>
            <p:ph type="body" idx="1"/>
          </p:nvPr>
        </p:nvSpPr>
        <p:spPr/>
        <p:txBody>
          <a:bodyPr/>
          <a:lstStyle/>
          <a:p>
            <a:pPr eaLnBrk="1" hangingPunct="1">
              <a:lnSpc>
                <a:spcPct val="80000"/>
              </a:lnSpc>
            </a:pPr>
            <a:r>
              <a:rPr lang="en-US" dirty="0" smtClean="0"/>
              <a:t>Mixed development programmes promoted</a:t>
            </a:r>
          </a:p>
          <a:p>
            <a:pPr eaLnBrk="1" hangingPunct="1">
              <a:lnSpc>
                <a:spcPct val="80000"/>
              </a:lnSpc>
            </a:pPr>
            <a:r>
              <a:rPr lang="en-US" dirty="0" smtClean="0"/>
              <a:t>Good urban governance realized.</a:t>
            </a:r>
          </a:p>
          <a:p>
            <a:pPr eaLnBrk="1" hangingPunct="1"/>
            <a:r>
              <a:rPr lang="en-US" dirty="0" smtClean="0"/>
              <a:t>Urban economy revitalized</a:t>
            </a:r>
          </a:p>
          <a:p>
            <a:pPr eaLnBrk="1" hangingPunct="1"/>
            <a:r>
              <a:rPr lang="en-US" dirty="0" smtClean="0"/>
              <a:t>Local capacities enhanced</a:t>
            </a:r>
          </a:p>
          <a:p>
            <a:pPr eaLnBrk="1" hangingPunct="1"/>
            <a:r>
              <a:rPr lang="en-US" dirty="0" smtClean="0"/>
              <a:t>Efficient &amp; effective management of urban growth realized</a:t>
            </a:r>
          </a:p>
        </p:txBody>
      </p:sp>
      <p:sp>
        <p:nvSpPr>
          <p:cNvPr id="21508" name="Slide Number Placeholder 3"/>
          <p:cNvSpPr>
            <a:spLocks noGrp="1"/>
          </p:cNvSpPr>
          <p:nvPr>
            <p:ph type="sldNum" sz="quarter" idx="4294967295"/>
          </p:nvPr>
        </p:nvSpPr>
        <p:spPr>
          <a:xfrm>
            <a:off x="5867401" y="4686301"/>
            <a:ext cx="1755775" cy="355997"/>
          </a:xfrm>
          <a:noFill/>
        </p:spPr>
        <p:txBody>
          <a:bodyPr/>
          <a:lstStyle/>
          <a:p>
            <a:fld id="{15B9349E-F082-4114-994E-950B38E38BFD}"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Adopt Smart Growth</a:t>
            </a:r>
            <a:endParaRPr lang="en-GB" dirty="0"/>
          </a:p>
        </p:txBody>
      </p:sp>
      <p:sp>
        <p:nvSpPr>
          <p:cNvPr id="3" name="Content Placeholder 2"/>
          <p:cNvSpPr>
            <a:spLocks noGrp="1"/>
          </p:cNvSpPr>
          <p:nvPr>
            <p:ph idx="1"/>
          </p:nvPr>
        </p:nvSpPr>
        <p:spPr>
          <a:xfrm>
            <a:off x="612648" y="1352550"/>
            <a:ext cx="8153400" cy="3581400"/>
          </a:xfrm>
        </p:spPr>
        <p:txBody>
          <a:bodyPr>
            <a:normAutofit fontScale="85000" lnSpcReduction="20000"/>
          </a:bodyPr>
          <a:lstStyle/>
          <a:p>
            <a:pPr lvl="0" eaLnBrk="0" fontAlgn="base" hangingPunct="0">
              <a:spcBef>
                <a:spcPct val="0"/>
              </a:spcBef>
              <a:spcAft>
                <a:spcPct val="0"/>
              </a:spcAft>
              <a:buFont typeface="Wingdings" pitchFamily="2" charset="2"/>
              <a:buChar char="q"/>
            </a:pPr>
            <a:r>
              <a:rPr lang="en-US" sz="3200" dirty="0" smtClean="0">
                <a:ea typeface="Times New Roman" pitchFamily="18" charset="0"/>
                <a:cs typeface="Times New Roman" pitchFamily="18" charset="0"/>
              </a:rPr>
              <a:t>Enacting growth boundaries, parks and open space protections which allow growth without creating sprawl;</a:t>
            </a:r>
            <a:endParaRPr lang="en-US" sz="3200" dirty="0" smtClean="0">
              <a:ea typeface="Calibri" pitchFamily="34" charset="0"/>
              <a:cs typeface="Times New Roman" pitchFamily="18" charset="0"/>
            </a:endParaRPr>
          </a:p>
          <a:p>
            <a:pPr lvl="0" eaLnBrk="0" fontAlgn="base" hangingPunct="0">
              <a:spcBef>
                <a:spcPct val="0"/>
              </a:spcBef>
              <a:spcAft>
                <a:spcPct val="0"/>
              </a:spcAft>
              <a:buFont typeface="Wingdings" pitchFamily="2" charset="2"/>
              <a:buChar char="q"/>
            </a:pPr>
            <a:endParaRPr lang="en-US" sz="3200" dirty="0" smtClean="0">
              <a:ea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q"/>
            </a:pPr>
            <a:r>
              <a:rPr lang="en-US" sz="3200" dirty="0" smtClean="0">
                <a:ea typeface="Times New Roman" pitchFamily="18" charset="0"/>
                <a:cs typeface="Times New Roman" pitchFamily="18" charset="0"/>
              </a:rPr>
              <a:t>Planning pedestrian-friendly development where people have transportation choices, such as commuter trains and bus service;</a:t>
            </a:r>
            <a:endParaRPr lang="en-US" sz="3200" dirty="0" smtClean="0">
              <a:ea typeface="Calibri" pitchFamily="34" charset="0"/>
              <a:cs typeface="Times New Roman" pitchFamily="18" charset="0"/>
            </a:endParaRPr>
          </a:p>
          <a:p>
            <a:pPr lvl="0" eaLnBrk="0" fontAlgn="base" hangingPunct="0">
              <a:spcBef>
                <a:spcPct val="0"/>
              </a:spcBef>
              <a:spcAft>
                <a:spcPct val="0"/>
              </a:spcAft>
              <a:buFont typeface="Wingdings" pitchFamily="2" charset="2"/>
              <a:buChar char="q"/>
            </a:pPr>
            <a:endParaRPr lang="en-US" sz="3200" dirty="0" smtClean="0">
              <a:ea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q"/>
            </a:pPr>
            <a:r>
              <a:rPr lang="en-US" sz="3200" dirty="0" smtClean="0">
                <a:ea typeface="Times New Roman" pitchFamily="18" charset="0"/>
                <a:cs typeface="Times New Roman" pitchFamily="18" charset="0"/>
              </a:rPr>
              <a:t>Directing new highway transportation funds to existing communities to improve safety for walkers, bicyclists and drivers, and to promote public transportation choices;</a:t>
            </a:r>
            <a:endParaRPr lang="en-US" sz="3200" dirty="0" smtClean="0">
              <a:ea typeface="Calibri" pitchFamily="34" charset="0"/>
              <a:cs typeface="Times New Roman" pitchFamily="18" charset="0"/>
            </a:endParaRPr>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Adopt Smart Growth (cont’d)</a:t>
            </a:r>
            <a:endParaRPr lang="en-GB" dirty="0"/>
          </a:p>
        </p:txBody>
      </p:sp>
      <p:sp>
        <p:nvSpPr>
          <p:cNvPr id="3" name="Content Placeholder 2"/>
          <p:cNvSpPr>
            <a:spLocks noGrp="1"/>
          </p:cNvSpPr>
          <p:nvPr>
            <p:ph idx="1"/>
          </p:nvPr>
        </p:nvSpPr>
        <p:spPr>
          <a:xfrm>
            <a:off x="609600" y="1200150"/>
            <a:ext cx="8153400" cy="3790950"/>
          </a:xfrm>
        </p:spPr>
        <p:txBody>
          <a:bodyPr>
            <a:noAutofit/>
          </a:bodyPr>
          <a:lstStyle/>
          <a:p>
            <a:pPr lvl="0" eaLnBrk="0" fontAlgn="base" hangingPunct="0">
              <a:spcBef>
                <a:spcPct val="0"/>
              </a:spcBef>
              <a:spcAft>
                <a:spcPct val="0"/>
              </a:spcAft>
              <a:buFont typeface="Wingdings" pitchFamily="2" charset="2"/>
              <a:buChar char="q"/>
            </a:pPr>
            <a:r>
              <a:rPr lang="en-US" sz="2300" dirty="0" smtClean="0">
                <a:latin typeface="+mj-lt"/>
                <a:ea typeface="Times New Roman" pitchFamily="18" charset="0"/>
                <a:cs typeface="Times New Roman" pitchFamily="18" charset="0"/>
              </a:rPr>
              <a:t>Reversing government programs and tax policies that help create sprawl. E.g. denying permits for the proposed highway that would destroy wetlands, increase air pollution and promote sprawl;</a:t>
            </a:r>
            <a:endParaRPr lang="en-US" sz="2300" dirty="0" smtClean="0">
              <a:latin typeface="+mj-lt"/>
              <a:ea typeface="Calibri" pitchFamily="34" charset="0"/>
              <a:cs typeface="Times New Roman" pitchFamily="18" charset="0"/>
            </a:endParaRPr>
          </a:p>
          <a:p>
            <a:pPr lvl="0" eaLnBrk="0" fontAlgn="base" hangingPunct="0">
              <a:spcBef>
                <a:spcPct val="0"/>
              </a:spcBef>
              <a:spcAft>
                <a:spcPct val="0"/>
              </a:spcAft>
              <a:buFont typeface="Wingdings" pitchFamily="2" charset="2"/>
              <a:buChar char="q"/>
            </a:pPr>
            <a:r>
              <a:rPr lang="en-US" sz="2300" dirty="0" smtClean="0">
                <a:latin typeface="+mj-lt"/>
                <a:ea typeface="Times New Roman" pitchFamily="18" charset="0"/>
                <a:cs typeface="Times New Roman" pitchFamily="18" charset="0"/>
              </a:rPr>
              <a:t>Saving taxpayers money by having developers pay impact fees to cover the costs of new roads, schools, water and sewer lines, and requiring property tax impact studies on new developments;</a:t>
            </a:r>
            <a:endParaRPr lang="en-US" sz="2300" dirty="0" smtClean="0">
              <a:latin typeface="+mj-lt"/>
              <a:ea typeface="Calibri" pitchFamily="34" charset="0"/>
              <a:cs typeface="Times New Roman" pitchFamily="18" charset="0"/>
            </a:endParaRPr>
          </a:p>
          <a:p>
            <a:pPr lvl="0" eaLnBrk="0" fontAlgn="base" hangingPunct="0">
              <a:spcBef>
                <a:spcPct val="0"/>
              </a:spcBef>
              <a:spcAft>
                <a:spcPct val="0"/>
              </a:spcAft>
              <a:buFont typeface="Wingdings" pitchFamily="2" charset="2"/>
              <a:buChar char="q"/>
            </a:pPr>
            <a:r>
              <a:rPr lang="en-US" sz="2300" dirty="0" smtClean="0">
                <a:latin typeface="+mj-lt"/>
                <a:ea typeface="Times New Roman" pitchFamily="18" charset="0"/>
                <a:cs typeface="Times New Roman" pitchFamily="18" charset="0"/>
              </a:rPr>
              <a:t>Advocating for revitalization of already developed areas through measures such as attracting new businesses, reducing crime and improving schools;</a:t>
            </a:r>
            <a:endParaRPr lang="en-US" sz="2300" dirty="0" smtClean="0">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Roads are not the answer</a:t>
            </a:r>
            <a:endParaRPr lang="en-GB" dirty="0"/>
          </a:p>
        </p:txBody>
      </p:sp>
      <p:sp>
        <p:nvSpPr>
          <p:cNvPr id="3" name="Content Placeholder 2"/>
          <p:cNvSpPr>
            <a:spLocks noGrp="1"/>
          </p:cNvSpPr>
          <p:nvPr>
            <p:ph idx="1"/>
          </p:nvPr>
        </p:nvSpPr>
        <p:spPr/>
        <p:txBody>
          <a:bodyPr>
            <a:normAutofit fontScale="85000" lnSpcReduction="10000"/>
          </a:bodyPr>
          <a:lstStyle/>
          <a:p>
            <a:pPr>
              <a:buNone/>
            </a:pPr>
            <a:endParaRPr lang="en-US" sz="3200" dirty="0" smtClean="0"/>
          </a:p>
          <a:p>
            <a:r>
              <a:rPr lang="en-US" sz="3200" dirty="0" smtClean="0"/>
              <a:t> Increase funding for clean public transportation options such as fuel- efficient buses and light rail </a:t>
            </a:r>
            <a:r>
              <a:rPr lang="en-GB" sz="3200" dirty="0" smtClean="0"/>
              <a:t>electric trains.</a:t>
            </a:r>
          </a:p>
          <a:p>
            <a:r>
              <a:rPr lang="en-US" sz="3200" dirty="0" smtClean="0"/>
              <a:t> Reduce funding for road and car-only projects.</a:t>
            </a:r>
          </a:p>
          <a:p>
            <a:r>
              <a:rPr lang="en-US" sz="3200" dirty="0" smtClean="0"/>
              <a:t> Increase funding for sidewalks and bike paths.</a:t>
            </a:r>
          </a:p>
          <a:p>
            <a:r>
              <a:rPr lang="en-GB" sz="3200" dirty="0" smtClean="0"/>
              <a:t> Encourage Transit-Oriented Development to </a:t>
            </a:r>
            <a:r>
              <a:rPr lang="en-US" sz="3200" dirty="0" smtClean="0"/>
              <a:t>integrate public transit with housing and business.</a:t>
            </a:r>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Transport Recommendations</a:t>
            </a:r>
            <a:endParaRPr lang="en-GB" dirty="0"/>
          </a:p>
        </p:txBody>
      </p:sp>
      <p:sp>
        <p:nvSpPr>
          <p:cNvPr id="3" name="Content Placeholder 2"/>
          <p:cNvSpPr>
            <a:spLocks noGrp="1"/>
          </p:cNvSpPr>
          <p:nvPr>
            <p:ph idx="1"/>
          </p:nvPr>
        </p:nvSpPr>
        <p:spPr/>
        <p:txBody>
          <a:bodyPr>
            <a:normAutofit lnSpcReduction="10000"/>
          </a:bodyPr>
          <a:lstStyle/>
          <a:p>
            <a:r>
              <a:rPr lang="en-US" sz="2800" dirty="0" smtClean="0"/>
              <a:t> Increase public involvement in the transportation planning process so  citizens’ have an equal voice </a:t>
            </a:r>
            <a:r>
              <a:rPr lang="en-GB" sz="2800" dirty="0" smtClean="0"/>
              <a:t>in their community’s future.</a:t>
            </a:r>
          </a:p>
          <a:p>
            <a:r>
              <a:rPr lang="en-GB" sz="2800" dirty="0" smtClean="0"/>
              <a:t> Encourage innovative incentive-based programs </a:t>
            </a:r>
            <a:r>
              <a:rPr lang="en-US" sz="2800" dirty="0" smtClean="0"/>
              <a:t>that encourage walking, biking, or car-pooling.</a:t>
            </a:r>
          </a:p>
          <a:p>
            <a:r>
              <a:rPr lang="en-US" sz="2800" dirty="0" smtClean="0"/>
              <a:t> Authorize zoning decisions that encourage mixed use </a:t>
            </a:r>
            <a:r>
              <a:rPr lang="en-GB" sz="2800" dirty="0" smtClean="0"/>
              <a:t>development.</a:t>
            </a:r>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Conclusion</a:t>
            </a:r>
            <a:endParaRPr lang="en-GB"/>
          </a:p>
        </p:txBody>
      </p:sp>
      <p:sp>
        <p:nvSpPr>
          <p:cNvPr id="3" name="Content Placeholder 2"/>
          <p:cNvSpPr>
            <a:spLocks noGrp="1"/>
          </p:cNvSpPr>
          <p:nvPr>
            <p:ph idx="1"/>
          </p:nvPr>
        </p:nvSpPr>
        <p:spPr/>
        <p:txBody>
          <a:bodyPr>
            <a:normAutofit fontScale="70000" lnSpcReduction="20000"/>
          </a:bodyPr>
          <a:lstStyle/>
          <a:p>
            <a:r>
              <a:rPr lang="en-US" sz="3200" dirty="0" smtClean="0"/>
              <a:t>Urbanization is a reality and all efforts must be made to guide this transformation process. Although the urbanization level is still relatively low at 18% in Uganda, the high growth rate of 5.2% poses an enormous threat. This is therefore the right time for collective action to shape the Uganda urban future.</a:t>
            </a:r>
          </a:p>
          <a:p>
            <a:r>
              <a:rPr lang="en-US" sz="3200" dirty="0" smtClean="0"/>
              <a:t>This calls for a paradigm shift from the present reactive form of management to proactive, integrated and participatory planning approaches that will ensure optimum utilization of resources for sustainable urban development.</a:t>
            </a:r>
          </a:p>
          <a:p>
            <a:r>
              <a:rPr lang="en-US" sz="3200" dirty="0" smtClean="0"/>
              <a:t>The need for a National Urban Forum  is therefore justified to realize a desired urban future</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304801" y="2057400"/>
            <a:ext cx="7477125" cy="857250"/>
          </a:xfrm>
        </p:spPr>
        <p:txBody>
          <a:bodyPr>
            <a:normAutofit fontScale="90000"/>
          </a:bodyPr>
          <a:lstStyle/>
          <a:p>
            <a:pPr algn="ctr" eaLnBrk="1" hangingPunct="1"/>
            <a:r>
              <a:rPr lang="en-US" sz="4400" b="1" dirty="0" smtClean="0"/>
              <a:t>I Thank You for your Kind Attention.</a:t>
            </a:r>
            <a:br>
              <a:rPr lang="en-US" sz="4400" b="1" dirty="0" smtClean="0"/>
            </a:br>
            <a:r>
              <a:rPr lang="en-US" sz="4400" b="1" dirty="0" smtClean="0"/>
              <a:t/>
            </a:r>
            <a:br>
              <a:rPr lang="en-US" sz="4400" b="1" dirty="0" smtClean="0"/>
            </a:br>
            <a:r>
              <a:rPr lang="en-US" sz="4400" b="1" dirty="0" smtClean="0"/>
              <a:t/>
            </a:r>
            <a:br>
              <a:rPr lang="en-US" sz="4400" b="1" dirty="0" smtClean="0"/>
            </a:br>
            <a:r>
              <a:rPr lang="en-US" sz="4400" b="1" dirty="0" smtClean="0"/>
              <a:t>God Bless Uganda!</a:t>
            </a:r>
            <a:br>
              <a:rPr lang="en-US" sz="4400" b="1" dirty="0" smtClean="0"/>
            </a:br>
            <a:r>
              <a:rPr lang="en-US" sz="4400" b="1" dirty="0" smtClean="0"/>
              <a:t/>
            </a:r>
            <a:br>
              <a:rPr lang="en-US" sz="4400" b="1" dirty="0" smtClean="0"/>
            </a:br>
            <a:r>
              <a:rPr lang="en-US" sz="3600" dirty="0" smtClean="0"/>
              <a:t>Contact: samuel.mabala@gmail.com</a:t>
            </a:r>
          </a:p>
        </p:txBody>
      </p:sp>
      <p:sp>
        <p:nvSpPr>
          <p:cNvPr id="23555" name="Slide Number Placeholder 2"/>
          <p:cNvSpPr>
            <a:spLocks noGrp="1"/>
          </p:cNvSpPr>
          <p:nvPr>
            <p:ph type="sldNum" sz="quarter" idx="12"/>
          </p:nvPr>
        </p:nvSpPr>
        <p:spPr>
          <a:noFill/>
        </p:spPr>
        <p:txBody>
          <a:bodyPr>
            <a:normAutofit fontScale="47500" lnSpcReduction="20000"/>
          </a:bodyPr>
          <a:lstStyle/>
          <a:p>
            <a:fld id="{F6B6FD9A-0784-4E3E-ACE6-C69B60EF4F5F}"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9076" y="114300"/>
            <a:ext cx="7477125" cy="857250"/>
          </a:xfrm>
        </p:spPr>
        <p:txBody>
          <a:bodyPr/>
          <a:lstStyle/>
          <a:p>
            <a:pPr eaLnBrk="1" hangingPunct="1"/>
            <a:r>
              <a:rPr lang="en-US" smtClean="0">
                <a:hlinkClick r:id="rId3" action="ppaction://hlinkpres?slideindex=1&amp;slidetitle="/>
              </a:rPr>
              <a:t>Situation Analysis</a:t>
            </a:r>
            <a:endParaRPr lang="en-US" smtClean="0"/>
          </a:p>
        </p:txBody>
      </p:sp>
      <p:sp>
        <p:nvSpPr>
          <p:cNvPr id="65539" name="Rectangle 3"/>
          <p:cNvSpPr>
            <a:spLocks noGrp="1" noChangeArrowheads="1"/>
          </p:cNvSpPr>
          <p:nvPr>
            <p:ph type="body" idx="1"/>
          </p:nvPr>
        </p:nvSpPr>
        <p:spPr>
          <a:xfrm>
            <a:off x="263524" y="1238250"/>
            <a:ext cx="8728075" cy="4000500"/>
          </a:xfrm>
        </p:spPr>
        <p:txBody>
          <a:bodyPr>
            <a:noAutofit/>
          </a:bodyPr>
          <a:lstStyle/>
          <a:p>
            <a:pPr>
              <a:lnSpc>
                <a:spcPct val="90000"/>
              </a:lnSpc>
            </a:pPr>
            <a:r>
              <a:rPr lang="en-GB" sz="2600" dirty="0" smtClean="0"/>
              <a:t>Urbanization is Organic and Not Planned</a:t>
            </a:r>
          </a:p>
          <a:p>
            <a:pPr>
              <a:lnSpc>
                <a:spcPct val="90000"/>
              </a:lnSpc>
            </a:pPr>
            <a:r>
              <a:rPr lang="en-GB" sz="2600" dirty="0" smtClean="0">
                <a:hlinkClick r:id="rId4" action="ppaction://hlinkpres?slideindex=1&amp;slidetitle="/>
              </a:rPr>
              <a:t>Urban Growth</a:t>
            </a:r>
            <a:r>
              <a:rPr lang="en-GB" sz="2600" dirty="0" smtClean="0"/>
              <a:t> &amp; Sprawl and Not Urban Development</a:t>
            </a:r>
          </a:p>
          <a:p>
            <a:pPr>
              <a:lnSpc>
                <a:spcPct val="90000"/>
              </a:lnSpc>
            </a:pPr>
            <a:r>
              <a:rPr lang="en-GB" sz="2600" dirty="0" smtClean="0"/>
              <a:t>Reactive and Not Pro-active Approaches</a:t>
            </a:r>
          </a:p>
          <a:p>
            <a:pPr>
              <a:lnSpc>
                <a:spcPct val="90000"/>
              </a:lnSpc>
            </a:pPr>
            <a:r>
              <a:rPr lang="en-GB" sz="2600" dirty="0" smtClean="0"/>
              <a:t>Sectoral Approach and Not Integrated</a:t>
            </a:r>
          </a:p>
          <a:p>
            <a:pPr>
              <a:lnSpc>
                <a:spcPct val="90000"/>
              </a:lnSpc>
            </a:pPr>
            <a:r>
              <a:rPr lang="en-GB" sz="2600" dirty="0" smtClean="0"/>
              <a:t>Physical Planning divorced from Socio-Economic Planning</a:t>
            </a:r>
          </a:p>
          <a:p>
            <a:pPr>
              <a:lnSpc>
                <a:spcPct val="90000"/>
              </a:lnSpc>
            </a:pPr>
            <a:r>
              <a:rPr lang="en-GB" sz="2600" dirty="0" smtClean="0"/>
              <a:t>Implementation is Piecemeal and Not Holistic</a:t>
            </a:r>
          </a:p>
          <a:p>
            <a:pPr>
              <a:lnSpc>
                <a:spcPct val="90000"/>
              </a:lnSpc>
            </a:pPr>
            <a:r>
              <a:rPr lang="en-US" sz="2600" dirty="0" smtClean="0"/>
              <a:t>Management is characterized by weak capacities &amp; political interferences</a:t>
            </a:r>
          </a:p>
          <a:p>
            <a:pPr>
              <a:lnSpc>
                <a:spcPct val="90000"/>
              </a:lnSpc>
            </a:pPr>
            <a:r>
              <a:rPr lang="en-US" sz="2600" dirty="0" smtClean="0">
                <a:hlinkClick r:id="rId5" action="ppaction://hlinkpres?slideindex=1&amp;slidetitle="/>
              </a:rPr>
              <a:t>Abuse of Office</a:t>
            </a:r>
            <a:endParaRPr lang="en-US" sz="2600" dirty="0" smtClean="0"/>
          </a:p>
        </p:txBody>
      </p:sp>
      <p:sp>
        <p:nvSpPr>
          <p:cNvPr id="9220" name="Slide Number Placeholder 3"/>
          <p:cNvSpPr>
            <a:spLocks noGrp="1"/>
          </p:cNvSpPr>
          <p:nvPr>
            <p:ph type="sldNum" sz="quarter" idx="4294967295"/>
          </p:nvPr>
        </p:nvSpPr>
        <p:spPr>
          <a:xfrm>
            <a:off x="5867401" y="4686301"/>
            <a:ext cx="1755775" cy="355997"/>
          </a:xfrm>
          <a:noFill/>
        </p:spPr>
        <p:txBody>
          <a:bodyPr/>
          <a:lstStyle/>
          <a:p>
            <a:fld id="{D035BDCF-6437-4C05-9A0A-3E11E1994B7F}"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down)">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wipe(down)">
                                      <p:cBhvr>
                                        <p:cTn id="12" dur="5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down)">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wipe(down)">
                                      <p:cBhvr>
                                        <p:cTn id="22" dur="500"/>
                                        <p:tgtEl>
                                          <p:spTgt spid="65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wipe(down)">
                                      <p:cBhvr>
                                        <p:cTn id="27" dur="500"/>
                                        <p:tgtEl>
                                          <p:spTgt spid="655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wipe(down)">
                                      <p:cBhvr>
                                        <p:cTn id="32" dur="500"/>
                                        <p:tgtEl>
                                          <p:spTgt spid="655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animEffect transition="in" filter="wipe(down)">
                                      <p:cBhvr>
                                        <p:cTn id="37" dur="500"/>
                                        <p:tgtEl>
                                          <p:spTgt spid="655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5539">
                                            <p:txEl>
                                              <p:pRg st="7" end="7"/>
                                            </p:txEl>
                                          </p:spTgt>
                                        </p:tgtEl>
                                        <p:attrNameLst>
                                          <p:attrName>style.visibility</p:attrName>
                                        </p:attrNameLst>
                                      </p:cBhvr>
                                      <p:to>
                                        <p:strVal val="visible"/>
                                      </p:to>
                                    </p:set>
                                    <p:animEffect transition="in" filter="wipe(down)">
                                      <p:cBhvr>
                                        <p:cTn id="42" dur="500"/>
                                        <p:tgtEl>
                                          <p:spTgt spid="655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Situation Analysis</a:t>
            </a:r>
          </a:p>
        </p:txBody>
      </p:sp>
      <p:sp>
        <p:nvSpPr>
          <p:cNvPr id="66563" name="Rectangle 3"/>
          <p:cNvSpPr>
            <a:spLocks noGrp="1" noChangeArrowheads="1"/>
          </p:cNvSpPr>
          <p:nvPr>
            <p:ph type="body" idx="1"/>
          </p:nvPr>
        </p:nvSpPr>
        <p:spPr>
          <a:xfrm>
            <a:off x="228600" y="1428750"/>
            <a:ext cx="8686800" cy="3373041"/>
          </a:xfrm>
        </p:spPr>
        <p:txBody>
          <a:bodyPr>
            <a:noAutofit/>
          </a:bodyPr>
          <a:lstStyle/>
          <a:p>
            <a:pPr eaLnBrk="1" hangingPunct="1">
              <a:lnSpc>
                <a:spcPct val="90000"/>
              </a:lnSpc>
            </a:pPr>
            <a:r>
              <a:rPr lang="en-GB" sz="2800" dirty="0" smtClean="0"/>
              <a:t>Plan Making as an end and Not Just one Component in the Management of the Urban Processes</a:t>
            </a:r>
          </a:p>
          <a:p>
            <a:pPr eaLnBrk="1" hangingPunct="1">
              <a:lnSpc>
                <a:spcPct val="90000"/>
              </a:lnSpc>
            </a:pPr>
            <a:r>
              <a:rPr lang="en-GB" sz="2800" dirty="0" smtClean="0"/>
              <a:t>Planning is Technical and Not Political Process</a:t>
            </a:r>
          </a:p>
          <a:p>
            <a:pPr eaLnBrk="1" hangingPunct="1">
              <a:lnSpc>
                <a:spcPct val="90000"/>
              </a:lnSpc>
            </a:pPr>
            <a:r>
              <a:rPr lang="en-GB" sz="2800" dirty="0" smtClean="0"/>
              <a:t>Planning is Decentralised and Not Centralised</a:t>
            </a:r>
          </a:p>
          <a:p>
            <a:pPr eaLnBrk="1" hangingPunct="1">
              <a:lnSpc>
                <a:spcPct val="90000"/>
              </a:lnSpc>
            </a:pPr>
            <a:r>
              <a:rPr lang="en-GB" sz="2800" dirty="0" smtClean="0"/>
              <a:t>Bottom-up as opposed to Top-down</a:t>
            </a:r>
          </a:p>
          <a:p>
            <a:pPr eaLnBrk="1" hangingPunct="1">
              <a:lnSpc>
                <a:spcPct val="90000"/>
              </a:lnSpc>
            </a:pPr>
            <a:r>
              <a:rPr lang="en-GB" sz="2800" dirty="0" smtClean="0"/>
              <a:t>Urbanization along infrastructure corridors</a:t>
            </a:r>
          </a:p>
          <a:p>
            <a:pPr eaLnBrk="1" hangingPunct="1">
              <a:lnSpc>
                <a:spcPct val="90000"/>
              </a:lnSpc>
            </a:pPr>
            <a:r>
              <a:rPr lang="en-US" sz="2800" dirty="0" smtClean="0"/>
              <a:t>Funding of urban development is treated in the same way as rural development based on night population</a:t>
            </a:r>
          </a:p>
        </p:txBody>
      </p:sp>
      <p:sp>
        <p:nvSpPr>
          <p:cNvPr id="10244" name="Slide Number Placeholder 3"/>
          <p:cNvSpPr>
            <a:spLocks noGrp="1"/>
          </p:cNvSpPr>
          <p:nvPr>
            <p:ph type="sldNum" sz="quarter" idx="4294967295"/>
          </p:nvPr>
        </p:nvSpPr>
        <p:spPr>
          <a:xfrm>
            <a:off x="5867401" y="4686301"/>
            <a:ext cx="1755775" cy="355997"/>
          </a:xfrm>
          <a:noFill/>
        </p:spPr>
        <p:txBody>
          <a:bodyPr/>
          <a:lstStyle/>
          <a:p>
            <a:fld id="{E2B56985-38DB-4E15-8355-3B6ECF1DFF69}"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Urban Sprawl</a:t>
            </a:r>
            <a:endParaRPr lang="en-GB" dirty="0"/>
          </a:p>
        </p:txBody>
      </p:sp>
      <p:sp>
        <p:nvSpPr>
          <p:cNvPr id="3" name="Content Placeholder 2"/>
          <p:cNvSpPr>
            <a:spLocks noGrp="1"/>
          </p:cNvSpPr>
          <p:nvPr>
            <p:ph idx="1"/>
          </p:nvPr>
        </p:nvSpPr>
        <p:spPr>
          <a:xfrm>
            <a:off x="152400" y="1200150"/>
            <a:ext cx="8839200" cy="3810000"/>
          </a:xfrm>
        </p:spPr>
        <p:txBody>
          <a:bodyPr>
            <a:noAutofit/>
          </a:bodyPr>
          <a:lstStyle/>
          <a:p>
            <a:r>
              <a:rPr lang="en-US" sz="2600" dirty="0" smtClean="0"/>
              <a:t>Poorly planned development threatens our environment, our health, and our quality of life in numerous ways. </a:t>
            </a:r>
            <a:endParaRPr lang="yo-NG" sz="2600" dirty="0" smtClean="0"/>
          </a:p>
          <a:p>
            <a:r>
              <a:rPr lang="en-US" sz="2600" dirty="0" smtClean="0"/>
              <a:t>Sprawl spreads development out over large area; puts long distances between homes, stores, and job centers; and makes people more &amp; more dependent on driving in their daily lives. </a:t>
            </a:r>
            <a:endParaRPr lang="yo-NG" sz="2600" dirty="0" smtClean="0"/>
          </a:p>
          <a:p>
            <a:r>
              <a:rPr lang="en-US" sz="2600" dirty="0" smtClean="0"/>
              <a:t>Sprawl pollutes our air and water. As reliance on cars and pavement of more and more roads increases, so does smog and pollution from water runoff. It destroys more land for parks, farms and open space each year.</a:t>
            </a:r>
            <a:endParaRPr lang="yo-NG" sz="2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Urban Sprawl</a:t>
            </a:r>
            <a:endParaRPr lang="en-GB" dirty="0"/>
          </a:p>
        </p:txBody>
      </p:sp>
      <p:sp>
        <p:nvSpPr>
          <p:cNvPr id="3" name="Content Placeholder 2"/>
          <p:cNvSpPr>
            <a:spLocks noGrp="1"/>
          </p:cNvSpPr>
          <p:nvPr>
            <p:ph idx="1"/>
          </p:nvPr>
        </p:nvSpPr>
        <p:spPr>
          <a:xfrm>
            <a:off x="228600" y="1352550"/>
            <a:ext cx="8763000" cy="3657600"/>
          </a:xfrm>
        </p:spPr>
        <p:txBody>
          <a:bodyPr>
            <a:normAutofit fontScale="92500"/>
          </a:bodyPr>
          <a:lstStyle/>
          <a:p>
            <a:r>
              <a:rPr lang="en-US" dirty="0" smtClean="0"/>
              <a:t>Sprawl increases traffic on our neighborhood streets and highways. Sprawl lengthens trips and forces us to drive everywhere. More man-hours are wasted daily behind the wheel every year.</a:t>
            </a:r>
            <a:endParaRPr lang="yo-NG" dirty="0" smtClean="0"/>
          </a:p>
          <a:p>
            <a:r>
              <a:rPr lang="en-US" dirty="0" smtClean="0"/>
              <a:t>Sprawl wastes tax money. It pulls economic resources away from existing communities and spreads them out over sparse developments far away from the core. This leads to degradation of our older towns and cities and higher taxes.</a:t>
            </a:r>
            <a:endParaRPr lang="yo-NG" dirty="0" smtClean="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 for a new approach </a:t>
            </a:r>
            <a:endParaRPr lang="en-GB" dirty="0"/>
          </a:p>
        </p:txBody>
      </p:sp>
      <p:sp>
        <p:nvSpPr>
          <p:cNvPr id="3" name="Content Placeholder 2"/>
          <p:cNvSpPr>
            <a:spLocks noGrp="1"/>
          </p:cNvSpPr>
          <p:nvPr>
            <p:ph idx="1"/>
          </p:nvPr>
        </p:nvSpPr>
        <p:spPr/>
        <p:txBody>
          <a:bodyPr/>
          <a:lstStyle/>
          <a:p>
            <a:r>
              <a:rPr lang="en-GB" dirty="0" smtClean="0"/>
              <a:t>Promote high density </a:t>
            </a:r>
            <a:r>
              <a:rPr lang="en-GB" smtClean="0"/>
              <a:t>Mixed development</a:t>
            </a: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urban_divider"/>
          <p:cNvPicPr>
            <a:picLocks noChangeAspect="1" noChangeArrowheads="1"/>
          </p:cNvPicPr>
          <p:nvPr/>
        </p:nvPicPr>
        <p:blipFill>
          <a:blip r:embed="rId3" cstate="print"/>
          <a:srcRect/>
          <a:stretch>
            <a:fillRect/>
          </a:stretch>
        </p:blipFill>
        <p:spPr bwMode="auto">
          <a:xfrm>
            <a:off x="0" y="0"/>
            <a:ext cx="9145588" cy="5144691"/>
          </a:xfrm>
          <a:prstGeom prst="rect">
            <a:avLst/>
          </a:prstGeom>
          <a:noFill/>
          <a:ln w="9525">
            <a:noFill/>
            <a:miter lim="800000"/>
            <a:headEnd/>
            <a:tailEnd/>
          </a:ln>
        </p:spPr>
      </p:pic>
      <p:sp>
        <p:nvSpPr>
          <p:cNvPr id="34819" name="Rectangle 5"/>
          <p:cNvSpPr>
            <a:spLocks noChangeArrowheads="1"/>
          </p:cNvSpPr>
          <p:nvPr/>
        </p:nvSpPr>
        <p:spPr bwMode="auto">
          <a:xfrm>
            <a:off x="2971801" y="2178844"/>
            <a:ext cx="6075363" cy="857250"/>
          </a:xfrm>
          <a:prstGeom prst="rect">
            <a:avLst/>
          </a:prstGeom>
          <a:noFill/>
          <a:ln w="9525">
            <a:noFill/>
            <a:miter lim="800000"/>
            <a:headEnd/>
            <a:tailEnd/>
          </a:ln>
        </p:spPr>
        <p:txBody>
          <a:bodyPr anchor="ctr"/>
          <a:lstStyle/>
          <a:p>
            <a:pPr>
              <a:lnSpc>
                <a:spcPct val="70000"/>
              </a:lnSpc>
            </a:pPr>
            <a:r>
              <a:rPr lang="en-US" sz="3200">
                <a:solidFill>
                  <a:schemeClr val="bg1"/>
                </a:solidFill>
                <a:latin typeface="Times" charset="0"/>
              </a:rPr>
              <a:t>Imagine the Possibilities</a:t>
            </a:r>
            <a:endParaRPr lang="en-US" sz="2800" b="1">
              <a:solidFill>
                <a:schemeClr val="bg1"/>
              </a:solidFill>
              <a:latin typeface="Times"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Grp="1" noChangeArrowheads="1"/>
          </p:cNvSpPr>
          <p:nvPr>
            <p:ph type="title"/>
          </p:nvPr>
        </p:nvSpPr>
        <p:spPr>
          <a:xfrm>
            <a:off x="533400" y="209550"/>
            <a:ext cx="7620000" cy="857250"/>
          </a:xfrm>
          <a:noFill/>
        </p:spPr>
        <p:txBody>
          <a:bodyPr>
            <a:noAutofit/>
          </a:bodyPr>
          <a:lstStyle/>
          <a:p>
            <a:pPr eaLnBrk="1" hangingPunct="1"/>
            <a:r>
              <a:rPr lang="en-US" sz="4000" dirty="0" smtClean="0"/>
              <a:t>Neighborhood Commercial Center</a:t>
            </a:r>
          </a:p>
        </p:txBody>
      </p:sp>
      <p:pic>
        <p:nvPicPr>
          <p:cNvPr id="134159" name="Picture 15"/>
          <p:cNvPicPr>
            <a:picLocks noChangeAspect="1" noChangeArrowheads="1"/>
          </p:cNvPicPr>
          <p:nvPr/>
        </p:nvPicPr>
        <p:blipFill>
          <a:blip r:embed="rId3" cstate="print"/>
          <a:srcRect/>
          <a:stretch>
            <a:fillRect/>
          </a:stretch>
        </p:blipFill>
        <p:spPr bwMode="auto">
          <a:xfrm>
            <a:off x="1" y="1543050"/>
            <a:ext cx="9140825" cy="2867025"/>
          </a:xfrm>
          <a:prstGeom prst="rect">
            <a:avLst/>
          </a:prstGeom>
          <a:noFill/>
          <a:ln w="9525">
            <a:noFill/>
            <a:miter lim="800000"/>
            <a:headEnd/>
            <a:tailEnd/>
          </a:ln>
        </p:spPr>
      </p:pic>
      <p:pic>
        <p:nvPicPr>
          <p:cNvPr id="134158" name="Picture 14"/>
          <p:cNvPicPr>
            <a:picLocks noChangeAspect="1" noChangeArrowheads="1"/>
          </p:cNvPicPr>
          <p:nvPr/>
        </p:nvPicPr>
        <p:blipFill>
          <a:blip r:embed="rId4" cstate="print"/>
          <a:srcRect/>
          <a:stretch>
            <a:fillRect/>
          </a:stretch>
        </p:blipFill>
        <p:spPr bwMode="auto">
          <a:xfrm>
            <a:off x="1" y="1543050"/>
            <a:ext cx="9140825" cy="2868216"/>
          </a:xfrm>
          <a:prstGeom prst="rect">
            <a:avLst/>
          </a:prstGeom>
          <a:noFill/>
          <a:ln w="9525">
            <a:noFill/>
            <a:miter lim="800000"/>
            <a:headEnd/>
            <a:tailEnd/>
          </a:ln>
        </p:spPr>
      </p:pic>
      <p:pic>
        <p:nvPicPr>
          <p:cNvPr id="134157" name="Picture 13"/>
          <p:cNvPicPr>
            <a:picLocks noChangeAspect="1" noChangeArrowheads="1"/>
          </p:cNvPicPr>
          <p:nvPr/>
        </p:nvPicPr>
        <p:blipFill>
          <a:blip r:embed="rId5" cstate="print"/>
          <a:srcRect/>
          <a:stretch>
            <a:fillRect/>
          </a:stretch>
        </p:blipFill>
        <p:spPr bwMode="auto">
          <a:xfrm>
            <a:off x="1" y="1543050"/>
            <a:ext cx="9123363" cy="2862263"/>
          </a:xfrm>
          <a:prstGeom prst="rect">
            <a:avLst/>
          </a:prstGeom>
          <a:noFill/>
          <a:ln w="9525">
            <a:noFill/>
            <a:miter lim="800000"/>
            <a:headEnd/>
            <a:tailEnd/>
          </a:ln>
        </p:spPr>
      </p:pic>
      <p:pic>
        <p:nvPicPr>
          <p:cNvPr id="134154" name="Picture 10"/>
          <p:cNvPicPr>
            <a:picLocks noChangeAspect="1" noChangeArrowheads="1"/>
          </p:cNvPicPr>
          <p:nvPr/>
        </p:nvPicPr>
        <p:blipFill>
          <a:blip r:embed="rId6" cstate="print"/>
          <a:srcRect/>
          <a:stretch>
            <a:fillRect/>
          </a:stretch>
        </p:blipFill>
        <p:spPr bwMode="auto">
          <a:xfrm>
            <a:off x="0" y="1543050"/>
            <a:ext cx="9144000" cy="286821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4159"/>
                                        </p:tgtEl>
                                        <p:attrNameLst>
                                          <p:attrName>style.visibility</p:attrName>
                                        </p:attrNameLst>
                                      </p:cBhvr>
                                      <p:to>
                                        <p:strVal val="visible"/>
                                      </p:to>
                                    </p:set>
                                    <p:animEffect transition="in" filter="dissolve">
                                      <p:cBhvr>
                                        <p:cTn id="7" dur="500"/>
                                        <p:tgtEl>
                                          <p:spTgt spid="134159"/>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134158"/>
                                        </p:tgtEl>
                                        <p:attrNameLst>
                                          <p:attrName>style.visibility</p:attrName>
                                        </p:attrNameLst>
                                      </p:cBhvr>
                                      <p:to>
                                        <p:strVal val="visible"/>
                                      </p:to>
                                    </p:set>
                                    <p:animEffect transition="in" filter="dissolve">
                                      <p:cBhvr>
                                        <p:cTn id="11" dur="1000"/>
                                        <p:tgtEl>
                                          <p:spTgt spid="134158"/>
                                        </p:tgtEl>
                                      </p:cBhvr>
                                    </p:animEffect>
                                  </p:childTnLst>
                                </p:cTn>
                              </p:par>
                            </p:childTnLst>
                          </p:cTn>
                        </p:par>
                        <p:par>
                          <p:cTn id="12" fill="hold">
                            <p:stCondLst>
                              <p:cond delay="2500"/>
                            </p:stCondLst>
                            <p:childTnLst>
                              <p:par>
                                <p:cTn id="13" presetID="9" presetClass="entr" presetSubtype="0" fill="hold" nodeType="afterEffect">
                                  <p:stCondLst>
                                    <p:cond delay="1000"/>
                                  </p:stCondLst>
                                  <p:childTnLst>
                                    <p:set>
                                      <p:cBhvr>
                                        <p:cTn id="14" dur="1" fill="hold">
                                          <p:stCondLst>
                                            <p:cond delay="0"/>
                                          </p:stCondLst>
                                        </p:cTn>
                                        <p:tgtEl>
                                          <p:spTgt spid="134157"/>
                                        </p:tgtEl>
                                        <p:attrNameLst>
                                          <p:attrName>style.visibility</p:attrName>
                                        </p:attrNameLst>
                                      </p:cBhvr>
                                      <p:to>
                                        <p:strVal val="visible"/>
                                      </p:to>
                                    </p:set>
                                    <p:animEffect transition="in" filter="dissolve">
                                      <p:cBhvr>
                                        <p:cTn id="15" dur="1000"/>
                                        <p:tgtEl>
                                          <p:spTgt spid="134157"/>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34154"/>
                                        </p:tgtEl>
                                        <p:attrNameLst>
                                          <p:attrName>style.visibility</p:attrName>
                                        </p:attrNameLst>
                                      </p:cBhvr>
                                      <p:to>
                                        <p:strVal val="visible"/>
                                      </p:to>
                                    </p:set>
                                    <p:animEffect transition="in" filter="dissolve">
                                      <p:cBhvr>
                                        <p:cTn id="19" dur="1000"/>
                                        <p:tgtEl>
                                          <p:spTgt spid="13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1437</Words>
  <Application>Microsoft Office PowerPoint</Application>
  <PresentationFormat>On-screen Show (16:9)</PresentationFormat>
  <Paragraphs>161</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WidescreenPresentation</vt:lpstr>
      <vt:lpstr>Towards Sustainable urban development</vt:lpstr>
      <vt:lpstr>Sustainable Development</vt:lpstr>
      <vt:lpstr>Situation Analysis</vt:lpstr>
      <vt:lpstr>Situation Analysis</vt:lpstr>
      <vt:lpstr>Urban Sprawl</vt:lpstr>
      <vt:lpstr>Urban Sprawl</vt:lpstr>
      <vt:lpstr>Need for a new approach </vt:lpstr>
      <vt:lpstr>Slide 8</vt:lpstr>
      <vt:lpstr>Neighborhood Commercial Center</vt:lpstr>
      <vt:lpstr>Redeveloping Transit-Oriented Areas</vt:lpstr>
      <vt:lpstr>Redeveloping Industrial Sites</vt:lpstr>
      <vt:lpstr>Urban Sector and Economic Development</vt:lpstr>
      <vt:lpstr>Urban Sector &amp; Econ. Devt</vt:lpstr>
      <vt:lpstr>Implications of not Prioritizing Urban Devt.</vt:lpstr>
      <vt:lpstr>Implications (cont’d)</vt:lpstr>
      <vt:lpstr>The Desired Urban Future</vt:lpstr>
      <vt:lpstr>How to Get there</vt:lpstr>
      <vt:lpstr>How shall we know we have arrived? </vt:lpstr>
      <vt:lpstr>Expected Benefits</vt:lpstr>
      <vt:lpstr>Expected Benefits (cont’d)</vt:lpstr>
      <vt:lpstr>Expected Benefits</vt:lpstr>
      <vt:lpstr>Adopt Smart Growth</vt:lpstr>
      <vt:lpstr>Adopt Smart Growth (cont’d)</vt:lpstr>
      <vt:lpstr>New Roads are not the answer</vt:lpstr>
      <vt:lpstr>Transport Recommendations</vt:lpstr>
      <vt:lpstr>Conclusion</vt:lpstr>
      <vt:lpstr>I Thank You for your Kind Attention.   God Bless Uganda!  Contact: samuel.mabala@gmail.com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2011-05-26T15:56:11Z</dcterms:created>
  <dcterms:modified xsi:type="dcterms:W3CDTF">2012-07-24T08:58:07Z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